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handoutMasterIdLst>
    <p:handoutMasterId r:id="rId27"/>
  </p:handoutMasterIdLst>
  <p:sldIdLst>
    <p:sldId id="351" r:id="rId3"/>
    <p:sldId id="358" r:id="rId4"/>
    <p:sldId id="369" r:id="rId5"/>
    <p:sldId id="359" r:id="rId6"/>
    <p:sldId id="360" r:id="rId7"/>
    <p:sldId id="361" r:id="rId8"/>
    <p:sldId id="370" r:id="rId9"/>
    <p:sldId id="362" r:id="rId10"/>
    <p:sldId id="363" r:id="rId11"/>
    <p:sldId id="371" r:id="rId12"/>
    <p:sldId id="365" r:id="rId13"/>
    <p:sldId id="366" r:id="rId14"/>
    <p:sldId id="372" r:id="rId15"/>
    <p:sldId id="367" r:id="rId16"/>
    <p:sldId id="368" r:id="rId17"/>
    <p:sldId id="374" r:id="rId18"/>
    <p:sldId id="375" r:id="rId19"/>
    <p:sldId id="377" r:id="rId20"/>
    <p:sldId id="373" r:id="rId21"/>
    <p:sldId id="376" r:id="rId22"/>
    <p:sldId id="378" r:id="rId23"/>
    <p:sldId id="379" r:id="rId24"/>
    <p:sldId id="3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231"/>
    <a:srgbClr val="B4424C"/>
    <a:srgbClr val="244485"/>
    <a:srgbClr val="DD9523"/>
    <a:srgbClr val="AC2A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8860" autoAdjust="0"/>
  </p:normalViewPr>
  <p:slideViewPr>
    <p:cSldViewPr snapToGrid="0" snapToObjects="1">
      <p:cViewPr varScale="1">
        <p:scale>
          <a:sx n="128" d="100"/>
          <a:sy n="128" d="100"/>
        </p:scale>
        <p:origin x="3714"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21" d="100"/>
          <a:sy n="121" d="100"/>
        </p:scale>
        <p:origin x="38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732411-4295-934A-AF0C-2B8A0D8ABB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80C42D7-A93D-E94A-8E75-AE7480C275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D38D0A-AF8A-554A-B3C6-77C4241E84FE}" type="datetimeFigureOut">
              <a:rPr lang="en-US" smtClean="0"/>
              <a:t>11/15/2022</a:t>
            </a:fld>
            <a:endParaRPr lang="en-US"/>
          </a:p>
        </p:txBody>
      </p:sp>
      <p:sp>
        <p:nvSpPr>
          <p:cNvPr id="4" name="Footer Placeholder 3">
            <a:extLst>
              <a:ext uri="{FF2B5EF4-FFF2-40B4-BE49-F238E27FC236}">
                <a16:creationId xmlns:a16="http://schemas.microsoft.com/office/drawing/2014/main" id="{8CA3E3B8-9150-F844-89F9-1D01783BCC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8E3902-3354-2240-A1BD-8B7E4A62FE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5D750F-EA3A-7842-917E-9492EB9F3547}" type="slidenum">
              <a:rPr lang="en-US" smtClean="0"/>
              <a:t>‹nr.›</a:t>
            </a:fld>
            <a:endParaRPr lang="en-US"/>
          </a:p>
        </p:txBody>
      </p:sp>
    </p:spTree>
    <p:extLst>
      <p:ext uri="{BB962C8B-B14F-4D97-AF65-F5344CB8AC3E}">
        <p14:creationId xmlns:p14="http://schemas.microsoft.com/office/powerpoint/2010/main" val="1748472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6142D-2276-274E-8C1D-FC2D139EEA32}"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D2391-14AE-3542-B46C-219DFD0EDF92}" type="slidenum">
              <a:rPr lang="en-US" smtClean="0"/>
              <a:t>‹nr.›</a:t>
            </a:fld>
            <a:endParaRPr lang="en-US"/>
          </a:p>
        </p:txBody>
      </p:sp>
    </p:spTree>
    <p:extLst>
      <p:ext uri="{BB962C8B-B14F-4D97-AF65-F5344CB8AC3E}">
        <p14:creationId xmlns:p14="http://schemas.microsoft.com/office/powerpoint/2010/main" val="261724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9592E6D-2410-4574-9571-63DC274A29F3}" type="slidenum">
              <a:rPr lang="nl-BE" smtClean="0">
                <a:solidFill>
                  <a:prstClr val="black"/>
                </a:solidFill>
              </a:rPr>
              <a:pPr/>
              <a:t>1</a:t>
            </a:fld>
            <a:endParaRPr lang="nl-BE">
              <a:solidFill>
                <a:prstClr val="black"/>
              </a:solidFill>
            </a:endParaRPr>
          </a:p>
        </p:txBody>
      </p:sp>
    </p:spTree>
    <p:extLst>
      <p:ext uri="{BB962C8B-B14F-4D97-AF65-F5344CB8AC3E}">
        <p14:creationId xmlns:p14="http://schemas.microsoft.com/office/powerpoint/2010/main" val="72287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14</a:t>
            </a:fld>
            <a:endParaRPr lang="en-US"/>
          </a:p>
        </p:txBody>
      </p:sp>
    </p:spTree>
    <p:extLst>
      <p:ext uri="{BB962C8B-B14F-4D97-AF65-F5344CB8AC3E}">
        <p14:creationId xmlns:p14="http://schemas.microsoft.com/office/powerpoint/2010/main" val="243560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15</a:t>
            </a:fld>
            <a:endParaRPr lang="en-US"/>
          </a:p>
        </p:txBody>
      </p:sp>
    </p:spTree>
    <p:extLst>
      <p:ext uri="{BB962C8B-B14F-4D97-AF65-F5344CB8AC3E}">
        <p14:creationId xmlns:p14="http://schemas.microsoft.com/office/powerpoint/2010/main" val="2884101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19</a:t>
            </a:fld>
            <a:endParaRPr lang="en-US"/>
          </a:p>
        </p:txBody>
      </p:sp>
    </p:spTree>
    <p:extLst>
      <p:ext uri="{BB962C8B-B14F-4D97-AF65-F5344CB8AC3E}">
        <p14:creationId xmlns:p14="http://schemas.microsoft.com/office/powerpoint/2010/main" val="1181299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21</a:t>
            </a:fld>
            <a:endParaRPr lang="en-US"/>
          </a:p>
        </p:txBody>
      </p:sp>
    </p:spTree>
    <p:extLst>
      <p:ext uri="{BB962C8B-B14F-4D97-AF65-F5344CB8AC3E}">
        <p14:creationId xmlns:p14="http://schemas.microsoft.com/office/powerpoint/2010/main" val="401207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2</a:t>
            </a:fld>
            <a:endParaRPr lang="en-US"/>
          </a:p>
        </p:txBody>
      </p:sp>
    </p:spTree>
    <p:extLst>
      <p:ext uri="{BB962C8B-B14F-4D97-AF65-F5344CB8AC3E}">
        <p14:creationId xmlns:p14="http://schemas.microsoft.com/office/powerpoint/2010/main" val="2813905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4</a:t>
            </a:fld>
            <a:endParaRPr lang="en-US"/>
          </a:p>
        </p:txBody>
      </p:sp>
    </p:spTree>
    <p:extLst>
      <p:ext uri="{BB962C8B-B14F-4D97-AF65-F5344CB8AC3E}">
        <p14:creationId xmlns:p14="http://schemas.microsoft.com/office/powerpoint/2010/main" val="308189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5</a:t>
            </a:fld>
            <a:endParaRPr lang="en-US"/>
          </a:p>
        </p:txBody>
      </p:sp>
    </p:spTree>
    <p:extLst>
      <p:ext uri="{BB962C8B-B14F-4D97-AF65-F5344CB8AC3E}">
        <p14:creationId xmlns:p14="http://schemas.microsoft.com/office/powerpoint/2010/main" val="2528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6</a:t>
            </a:fld>
            <a:endParaRPr lang="en-US"/>
          </a:p>
        </p:txBody>
      </p:sp>
    </p:spTree>
    <p:extLst>
      <p:ext uri="{BB962C8B-B14F-4D97-AF65-F5344CB8AC3E}">
        <p14:creationId xmlns:p14="http://schemas.microsoft.com/office/powerpoint/2010/main" val="369771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8</a:t>
            </a:fld>
            <a:endParaRPr lang="en-US"/>
          </a:p>
        </p:txBody>
      </p:sp>
    </p:spTree>
    <p:extLst>
      <p:ext uri="{BB962C8B-B14F-4D97-AF65-F5344CB8AC3E}">
        <p14:creationId xmlns:p14="http://schemas.microsoft.com/office/powerpoint/2010/main" val="3583057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9</a:t>
            </a:fld>
            <a:endParaRPr lang="en-US"/>
          </a:p>
        </p:txBody>
      </p:sp>
    </p:spTree>
    <p:extLst>
      <p:ext uri="{BB962C8B-B14F-4D97-AF65-F5344CB8AC3E}">
        <p14:creationId xmlns:p14="http://schemas.microsoft.com/office/powerpoint/2010/main" val="48266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11</a:t>
            </a:fld>
            <a:endParaRPr lang="en-US"/>
          </a:p>
        </p:txBody>
      </p:sp>
    </p:spTree>
    <p:extLst>
      <p:ext uri="{BB962C8B-B14F-4D97-AF65-F5344CB8AC3E}">
        <p14:creationId xmlns:p14="http://schemas.microsoft.com/office/powerpoint/2010/main" val="282907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53CD2391-14AE-3542-B46C-219DFD0EDF92}" type="slidenum">
              <a:rPr lang="en-US" smtClean="0"/>
              <a:t>12</a:t>
            </a:fld>
            <a:endParaRPr lang="en-US"/>
          </a:p>
        </p:txBody>
      </p:sp>
    </p:spTree>
    <p:extLst>
      <p:ext uri="{BB962C8B-B14F-4D97-AF65-F5344CB8AC3E}">
        <p14:creationId xmlns:p14="http://schemas.microsoft.com/office/powerpoint/2010/main" val="2706033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F597B6-D7A9-EB4A-848C-F6C3835FA620}"/>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2" name="Title 1">
            <a:extLst>
              <a:ext uri="{FF2B5EF4-FFF2-40B4-BE49-F238E27FC236}">
                <a16:creationId xmlns:a16="http://schemas.microsoft.com/office/drawing/2014/main" id="{D9E1A8F7-F8A6-F24F-8585-4B17D4A45F58}"/>
              </a:ext>
            </a:extLst>
          </p:cNvPr>
          <p:cNvSpPr>
            <a:spLocks noGrp="1"/>
          </p:cNvSpPr>
          <p:nvPr>
            <p:ph type="ctrTitle" hasCustomPrompt="1"/>
          </p:nvPr>
        </p:nvSpPr>
        <p:spPr>
          <a:xfrm>
            <a:off x="1318087" y="2084388"/>
            <a:ext cx="9144000" cy="2387600"/>
          </a:xfrm>
        </p:spPr>
        <p:txBody>
          <a:bodyPr anchor="b"/>
          <a:lstStyle>
            <a:lvl1pPr algn="ctr">
              <a:defRPr sz="6000" b="1" i="0">
                <a:solidFill>
                  <a:schemeClr val="bg1"/>
                </a:solidFill>
                <a:latin typeface="Source Sans Pro Black"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5DD8542C-2423-DE47-AC27-9CD90B68CD25}"/>
              </a:ext>
            </a:extLst>
          </p:cNvPr>
          <p:cNvSpPr>
            <a:spLocks noGrp="1"/>
          </p:cNvSpPr>
          <p:nvPr>
            <p:ph type="subTitle" idx="1"/>
          </p:nvPr>
        </p:nvSpPr>
        <p:spPr>
          <a:xfrm>
            <a:off x="1318087" y="456406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F2E9A19C-74B9-BC42-BEC4-17885C81FE44}"/>
              </a:ext>
            </a:extLst>
          </p:cNvPr>
          <p:cNvSpPr>
            <a:spLocks noGrp="1"/>
          </p:cNvSpPr>
          <p:nvPr>
            <p:ph type="sldNum" sz="quarter" idx="12"/>
          </p:nvPr>
        </p:nvSpPr>
        <p:spPr>
          <a:xfrm>
            <a:off x="11494092" y="6356350"/>
            <a:ext cx="603191" cy="365125"/>
          </a:xfrm>
        </p:spPr>
        <p:txBody>
          <a:bodyPr/>
          <a:lstStyle>
            <a:lvl1pPr>
              <a:defRPr>
                <a:solidFill>
                  <a:schemeClr val="bg2">
                    <a:lumMod val="50000"/>
                  </a:schemeClr>
                </a:solidFill>
              </a:defRPr>
            </a:lvl1pPr>
          </a:lstStyle>
          <a:p>
            <a:fld id="{E38D6622-E013-3644-AF09-2BB3CADC5BE2}" type="slidenum">
              <a:rPr lang="en-US" smtClean="0"/>
              <a:pPr/>
              <a:t>‹nr.›</a:t>
            </a:fld>
            <a:endParaRPr lang="en-US" dirty="0"/>
          </a:p>
        </p:txBody>
      </p:sp>
    </p:spTree>
    <p:extLst>
      <p:ext uri="{BB962C8B-B14F-4D97-AF65-F5344CB8AC3E}">
        <p14:creationId xmlns:p14="http://schemas.microsoft.com/office/powerpoint/2010/main" val="335996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02CB4-AAB4-0640-A805-6EE53F032B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72A8D-30BB-2A47-A44E-754A617AF0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DFFF6-6898-2D4F-BD35-1B33CF0B220D}"/>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5" name="Footer Placeholder 4">
            <a:extLst>
              <a:ext uri="{FF2B5EF4-FFF2-40B4-BE49-F238E27FC236}">
                <a16:creationId xmlns:a16="http://schemas.microsoft.com/office/drawing/2014/main" id="{FD33AD14-6AEB-E74B-8E3E-2C7AC1E57D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5E980E-135F-C944-A610-65F37D93EE29}"/>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12284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DF0B4E-3858-3247-BF0C-97ACB239AA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D4FB91-F7DA-7240-8A97-D578E9D8EE2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C3E4E-5C82-5946-B96A-36FA8795DF21}"/>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5" name="Footer Placeholder 4">
            <a:extLst>
              <a:ext uri="{FF2B5EF4-FFF2-40B4-BE49-F238E27FC236}">
                <a16:creationId xmlns:a16="http://schemas.microsoft.com/office/drawing/2014/main" id="{6A90A732-3163-B545-93B7-4DA825657E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D4374B-6F30-3F4B-8E14-DBE2ED7120D3}"/>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333550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56CD72-73F7-8148-B491-7B9E35AE2D0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4D95BF4F-D9D9-1644-A5D4-1923204649E6}"/>
              </a:ext>
            </a:extLst>
          </p:cNvPr>
          <p:cNvSpPr>
            <a:spLocks noGrp="1"/>
          </p:cNvSpPr>
          <p:nvPr>
            <p:ph type="subTitle" idx="1"/>
          </p:nvPr>
        </p:nvSpPr>
        <p:spPr>
          <a:xfrm>
            <a:off x="1524000" y="3602037"/>
            <a:ext cx="9144000" cy="21335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8CA9A5B3-C887-ED4C-B950-754C3DE0ACC2}"/>
              </a:ext>
            </a:extLst>
          </p:cNvPr>
          <p:cNvSpPr>
            <a:spLocks noGrp="1"/>
          </p:cNvSpPr>
          <p:nvPr>
            <p:ph type="dt" sz="half" idx="10"/>
          </p:nvPr>
        </p:nvSpPr>
        <p:spPr/>
        <p:txBody>
          <a:bodyPr/>
          <a:lstStyle/>
          <a:p>
            <a:fld id="{E307F978-7B5B-204C-844A-90BC6E46EAAF}" type="datetimeFigureOut">
              <a:rPr lang="nl-BE" smtClean="0">
                <a:solidFill>
                  <a:srgbClr val="000000">
                    <a:tint val="75000"/>
                  </a:srgbClr>
                </a:solidFill>
              </a:rPr>
              <a:pPr/>
              <a:t>15/11/2022</a:t>
            </a:fld>
            <a:endParaRPr lang="nl-BE">
              <a:solidFill>
                <a:srgbClr val="000000">
                  <a:tint val="75000"/>
                </a:srgbClr>
              </a:solidFill>
            </a:endParaRPr>
          </a:p>
        </p:txBody>
      </p:sp>
      <p:sp>
        <p:nvSpPr>
          <p:cNvPr id="5" name="Tijdelijke aanduiding voor voettekst 4">
            <a:extLst>
              <a:ext uri="{FF2B5EF4-FFF2-40B4-BE49-F238E27FC236}">
                <a16:creationId xmlns:a16="http://schemas.microsoft.com/office/drawing/2014/main" id="{7B4F89D9-6ADA-B641-A922-CC9E359D9722}"/>
              </a:ext>
            </a:extLst>
          </p:cNvPr>
          <p:cNvSpPr>
            <a:spLocks noGrp="1"/>
          </p:cNvSpPr>
          <p:nvPr>
            <p:ph type="ftr" sz="quarter" idx="11"/>
          </p:nvPr>
        </p:nvSpPr>
        <p:spPr/>
        <p:txBody>
          <a:bodyPr/>
          <a:lstStyle/>
          <a:p>
            <a:r>
              <a:rPr lang="nl-BE">
                <a:solidFill>
                  <a:srgbClr val="000000">
                    <a:tint val="75000"/>
                  </a:srgbClr>
                </a:solidFill>
              </a:rPr>
              <a:t>www.riemst.be</a:t>
            </a:r>
          </a:p>
        </p:txBody>
      </p:sp>
      <p:sp>
        <p:nvSpPr>
          <p:cNvPr id="6" name="Tijdelijke aanduiding voor dianummer 5">
            <a:extLst>
              <a:ext uri="{FF2B5EF4-FFF2-40B4-BE49-F238E27FC236}">
                <a16:creationId xmlns:a16="http://schemas.microsoft.com/office/drawing/2014/main" id="{C51D51AC-B419-5A46-AE34-2B9414FA81FB}"/>
              </a:ext>
            </a:extLst>
          </p:cNvPr>
          <p:cNvSpPr>
            <a:spLocks noGrp="1"/>
          </p:cNvSpPr>
          <p:nvPr>
            <p:ph type="sldNum" sz="quarter" idx="12"/>
          </p:nvPr>
        </p:nvSpPr>
        <p:spPr>
          <a:xfrm>
            <a:off x="8610600" y="6356350"/>
            <a:ext cx="1582812" cy="365125"/>
          </a:xfrm>
        </p:spPr>
        <p:txBody>
          <a:bodyPr/>
          <a:lstStyle/>
          <a:p>
            <a:fld id="{4591F894-DB45-594F-8F71-44C105ACFC5B}" type="slidenum">
              <a:rPr lang="nl-BE" smtClean="0">
                <a:solidFill>
                  <a:srgbClr val="000000">
                    <a:tint val="75000"/>
                  </a:srgbClr>
                </a:solidFill>
              </a:rPr>
              <a:pPr/>
              <a:t>‹nr.›</a:t>
            </a:fld>
            <a:endParaRPr lang="nl-BE">
              <a:solidFill>
                <a:srgbClr val="000000">
                  <a:tint val="75000"/>
                </a:srgbClr>
              </a:solidFill>
            </a:endParaRPr>
          </a:p>
        </p:txBody>
      </p:sp>
    </p:spTree>
    <p:extLst>
      <p:ext uri="{BB962C8B-B14F-4D97-AF65-F5344CB8AC3E}">
        <p14:creationId xmlns:p14="http://schemas.microsoft.com/office/powerpoint/2010/main" val="909870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EAAD0-14BF-1441-99EB-953A15CE95F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A6F4B123-9E0B-C14B-8C29-8CF4493E89F8}"/>
              </a:ext>
            </a:extLst>
          </p:cNvPr>
          <p:cNvSpPr>
            <a:spLocks noGrp="1"/>
          </p:cNvSpPr>
          <p:nvPr>
            <p:ph idx="1"/>
          </p:nvPr>
        </p:nvSpPr>
        <p:spPr>
          <a:xfrm>
            <a:off x="838200" y="1825625"/>
            <a:ext cx="934293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B850751-CA7D-2B42-AA62-1395386FA09A}"/>
              </a:ext>
            </a:extLst>
          </p:cNvPr>
          <p:cNvSpPr>
            <a:spLocks noGrp="1"/>
          </p:cNvSpPr>
          <p:nvPr>
            <p:ph type="dt" sz="half" idx="10"/>
          </p:nvPr>
        </p:nvSpPr>
        <p:spPr/>
        <p:txBody>
          <a:bodyPr/>
          <a:lstStyle/>
          <a:p>
            <a:fld id="{E307F978-7B5B-204C-844A-90BC6E46EAAF}" type="datetimeFigureOut">
              <a:rPr lang="nl-BE" smtClean="0">
                <a:solidFill>
                  <a:srgbClr val="000000">
                    <a:tint val="75000"/>
                  </a:srgbClr>
                </a:solidFill>
              </a:rPr>
              <a:pPr/>
              <a:t>15/11/2022</a:t>
            </a:fld>
            <a:endParaRPr lang="nl-BE">
              <a:solidFill>
                <a:srgbClr val="000000">
                  <a:tint val="75000"/>
                </a:srgbClr>
              </a:solidFill>
            </a:endParaRPr>
          </a:p>
        </p:txBody>
      </p:sp>
      <p:sp>
        <p:nvSpPr>
          <p:cNvPr id="5" name="Tijdelijke aanduiding voor voettekst 4">
            <a:extLst>
              <a:ext uri="{FF2B5EF4-FFF2-40B4-BE49-F238E27FC236}">
                <a16:creationId xmlns:a16="http://schemas.microsoft.com/office/drawing/2014/main" id="{4CED005A-734A-AF4E-BAEF-356EB438FEAC}"/>
              </a:ext>
            </a:extLst>
          </p:cNvPr>
          <p:cNvSpPr>
            <a:spLocks noGrp="1"/>
          </p:cNvSpPr>
          <p:nvPr>
            <p:ph type="ftr" sz="quarter" idx="11"/>
          </p:nvPr>
        </p:nvSpPr>
        <p:spPr/>
        <p:txBody>
          <a:bodyPr/>
          <a:lstStyle/>
          <a:p>
            <a:r>
              <a:rPr lang="nl-BE">
                <a:solidFill>
                  <a:srgbClr val="000000">
                    <a:tint val="75000"/>
                  </a:srgbClr>
                </a:solidFill>
              </a:rPr>
              <a:t>www.riemst.be</a:t>
            </a:r>
          </a:p>
        </p:txBody>
      </p:sp>
      <p:sp>
        <p:nvSpPr>
          <p:cNvPr id="6" name="Tijdelijke aanduiding voor dianummer 5">
            <a:extLst>
              <a:ext uri="{FF2B5EF4-FFF2-40B4-BE49-F238E27FC236}">
                <a16:creationId xmlns:a16="http://schemas.microsoft.com/office/drawing/2014/main" id="{485E8C68-F2A9-1D4E-9E06-4CC8A427A9C4}"/>
              </a:ext>
            </a:extLst>
          </p:cNvPr>
          <p:cNvSpPr>
            <a:spLocks noGrp="1"/>
          </p:cNvSpPr>
          <p:nvPr>
            <p:ph type="sldNum" sz="quarter" idx="12"/>
          </p:nvPr>
        </p:nvSpPr>
        <p:spPr>
          <a:xfrm>
            <a:off x="8610600" y="6356350"/>
            <a:ext cx="1570538" cy="365125"/>
          </a:xfrm>
        </p:spPr>
        <p:txBody>
          <a:bodyPr/>
          <a:lstStyle/>
          <a:p>
            <a:fld id="{4591F894-DB45-594F-8F71-44C105ACFC5B}" type="slidenum">
              <a:rPr lang="nl-BE" smtClean="0">
                <a:solidFill>
                  <a:srgbClr val="000000">
                    <a:tint val="75000"/>
                  </a:srgbClr>
                </a:solidFill>
              </a:rPr>
              <a:pPr/>
              <a:t>‹nr.›</a:t>
            </a:fld>
            <a:endParaRPr lang="nl-BE">
              <a:solidFill>
                <a:srgbClr val="000000">
                  <a:tint val="75000"/>
                </a:srgbClr>
              </a:solidFill>
            </a:endParaRPr>
          </a:p>
        </p:txBody>
      </p:sp>
    </p:spTree>
    <p:extLst>
      <p:ext uri="{BB962C8B-B14F-4D97-AF65-F5344CB8AC3E}">
        <p14:creationId xmlns:p14="http://schemas.microsoft.com/office/powerpoint/2010/main" val="246379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B71853-A437-3145-BA68-634512730E77}"/>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2" name="Title 1">
            <a:extLst>
              <a:ext uri="{FF2B5EF4-FFF2-40B4-BE49-F238E27FC236}">
                <a16:creationId xmlns:a16="http://schemas.microsoft.com/office/drawing/2014/main" id="{5C89C9EC-11EF-EE40-A9EC-9129FDE1E95C}"/>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0CDE94F-0A12-4F49-8C6D-C3763842F2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17464F-8FF0-AF4D-A16F-F437DE6F519F}"/>
              </a:ext>
            </a:extLst>
          </p:cNvPr>
          <p:cNvSpPr>
            <a:spLocks noGrp="1"/>
          </p:cNvSpPr>
          <p:nvPr>
            <p:ph type="sldNum" sz="quarter" idx="12"/>
          </p:nvPr>
        </p:nvSpPr>
        <p:spPr>
          <a:xfrm>
            <a:off x="11075350" y="6356350"/>
            <a:ext cx="1021934" cy="365125"/>
          </a:xfrm>
        </p:spPr>
        <p:txBody>
          <a:bodyPr/>
          <a:lstStyle>
            <a:lvl1pPr>
              <a:defRPr>
                <a:solidFill>
                  <a:schemeClr val="bg1"/>
                </a:solidFill>
              </a:defRPr>
            </a:lvl1pPr>
          </a:lstStyle>
          <a:p>
            <a:fld id="{E38D6622-E013-3644-AF09-2BB3CADC5BE2}" type="slidenum">
              <a:rPr lang="en-US" smtClean="0"/>
              <a:pPr/>
              <a:t>‹nr.›</a:t>
            </a:fld>
            <a:endParaRPr lang="en-US" dirty="0"/>
          </a:p>
        </p:txBody>
      </p:sp>
      <p:sp>
        <p:nvSpPr>
          <p:cNvPr id="9" name="Date Placeholder 3">
            <a:extLst>
              <a:ext uri="{FF2B5EF4-FFF2-40B4-BE49-F238E27FC236}">
                <a16:creationId xmlns:a16="http://schemas.microsoft.com/office/drawing/2014/main" id="{C0C0CADB-F56C-904A-872A-6A172E412E17}"/>
              </a:ext>
            </a:extLst>
          </p:cNvPr>
          <p:cNvSpPr>
            <a:spLocks noGrp="1"/>
          </p:cNvSpPr>
          <p:nvPr>
            <p:ph type="dt" sz="half" idx="2"/>
          </p:nvPr>
        </p:nvSpPr>
        <p:spPr>
          <a:xfrm>
            <a:off x="838200" y="6356350"/>
            <a:ext cx="8055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642EF-C924-B344-84E2-0F58C2F9746A}" type="datetimeFigureOut">
              <a:rPr lang="en-US" smtClean="0"/>
              <a:t>11/15/2022</a:t>
            </a:fld>
            <a:endParaRPr lang="en-US" dirty="0"/>
          </a:p>
        </p:txBody>
      </p:sp>
      <p:sp>
        <p:nvSpPr>
          <p:cNvPr id="10" name="Footer Placeholder 4">
            <a:extLst>
              <a:ext uri="{FF2B5EF4-FFF2-40B4-BE49-F238E27FC236}">
                <a16:creationId xmlns:a16="http://schemas.microsoft.com/office/drawing/2014/main" id="{DA0F5BEA-DF6A-F341-8CA8-6B77DBD16247}"/>
              </a:ext>
            </a:extLst>
          </p:cNvPr>
          <p:cNvSpPr>
            <a:spLocks noGrp="1"/>
          </p:cNvSpPr>
          <p:nvPr>
            <p:ph type="ftr" sz="quarter" idx="3"/>
          </p:nvPr>
        </p:nvSpPr>
        <p:spPr>
          <a:xfrm>
            <a:off x="178525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570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10714D-A933-B843-8226-A51ABD6AE72C}"/>
              </a:ext>
            </a:extLst>
          </p:cNvPr>
          <p:cNvSpPr/>
          <p:nvPr userDrawn="1"/>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DBE8691-28BF-2A41-AF77-E3190B061F80}"/>
              </a:ext>
            </a:extLst>
          </p:cNvPr>
          <p:cNvPicPr>
            <a:picLocks noChangeAspect="1"/>
          </p:cNvPicPr>
          <p:nvPr userDrawn="1"/>
        </p:nvPicPr>
        <p:blipFill>
          <a:blip r:embed="rId2"/>
          <a:stretch>
            <a:fillRect/>
          </a:stretch>
        </p:blipFill>
        <p:spPr>
          <a:xfrm>
            <a:off x="5953" y="0"/>
            <a:ext cx="12180094" cy="6858000"/>
          </a:xfrm>
          <a:prstGeom prst="rect">
            <a:avLst/>
          </a:prstGeom>
        </p:spPr>
      </p:pic>
      <p:sp>
        <p:nvSpPr>
          <p:cNvPr id="2" name="Title 1">
            <a:extLst>
              <a:ext uri="{FF2B5EF4-FFF2-40B4-BE49-F238E27FC236}">
                <a16:creationId xmlns:a16="http://schemas.microsoft.com/office/drawing/2014/main" id="{2301CEDC-250A-664F-90B9-A44CCE6472ED}"/>
              </a:ext>
            </a:extLst>
          </p:cNvPr>
          <p:cNvSpPr>
            <a:spLocks noGrp="1"/>
          </p:cNvSpPr>
          <p:nvPr>
            <p:ph type="title" hasCustomPrompt="1"/>
          </p:nvPr>
        </p:nvSpPr>
        <p:spPr>
          <a:xfrm>
            <a:off x="831850" y="1709738"/>
            <a:ext cx="10515600" cy="2852737"/>
          </a:xfrm>
        </p:spPr>
        <p:txBody>
          <a:bodyPr anchor="b"/>
          <a:lstStyle>
            <a:lvl1pPr>
              <a:defRPr sz="6000" b="1" i="0">
                <a:latin typeface="Source Sans Pro Black" panose="020B0503030403020204" pitchFamily="34"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CE5C74FC-EE6E-4144-9EB5-A68941FA82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74B61DA6-CC35-DC46-8229-BBA88A2F607D}"/>
              </a:ext>
            </a:extLst>
          </p:cNvPr>
          <p:cNvSpPr>
            <a:spLocks noGrp="1"/>
          </p:cNvSpPr>
          <p:nvPr>
            <p:ph type="sldNum" sz="quarter" idx="12"/>
          </p:nvPr>
        </p:nvSpPr>
        <p:spPr/>
        <p:txBody>
          <a:bodyPr/>
          <a:lstStyle>
            <a:lvl1pPr>
              <a:defRPr>
                <a:solidFill>
                  <a:schemeClr val="bg2">
                    <a:lumMod val="50000"/>
                  </a:schemeClr>
                </a:solidFill>
              </a:defRPr>
            </a:lvl1pPr>
          </a:lstStyle>
          <a:p>
            <a:fld id="{E38D6622-E013-3644-AF09-2BB3CADC5BE2}" type="slidenum">
              <a:rPr lang="en-US" smtClean="0"/>
              <a:pPr/>
              <a:t>‹nr.›</a:t>
            </a:fld>
            <a:endParaRPr lang="en-US" dirty="0"/>
          </a:p>
        </p:txBody>
      </p:sp>
    </p:spTree>
    <p:extLst>
      <p:ext uri="{BB962C8B-B14F-4D97-AF65-F5344CB8AC3E}">
        <p14:creationId xmlns:p14="http://schemas.microsoft.com/office/powerpoint/2010/main" val="65315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0B35-D8BC-E140-94F6-91A4D2D88734}"/>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F2E7349-6FE7-094B-8C28-A77C16B49E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9B4ED-1FB3-D84B-9BA4-ABA405BC229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E8033F-F172-0B47-88A3-58F869C24532}"/>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6" name="Footer Placeholder 5">
            <a:extLst>
              <a:ext uri="{FF2B5EF4-FFF2-40B4-BE49-F238E27FC236}">
                <a16:creationId xmlns:a16="http://schemas.microsoft.com/office/drawing/2014/main" id="{563A5D22-6401-E34D-A5D5-A565A0BECA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7A85F5-A2C0-B34D-AE80-CB6068FC3201}"/>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178678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1354D-6366-6646-9648-0DCC76C256A9}"/>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9E20ECD5-B145-0F4F-BE00-116C11828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244EAC-FD52-AA46-A1B4-48EB2901AC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E1340E-682A-B24B-93FC-E17F2A55E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F62D8D-2426-7248-B63E-30AE58FD05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1CC019-967C-0749-AE6E-6C0A8115DD84}"/>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8" name="Footer Placeholder 7">
            <a:extLst>
              <a:ext uri="{FF2B5EF4-FFF2-40B4-BE49-F238E27FC236}">
                <a16:creationId xmlns:a16="http://schemas.microsoft.com/office/drawing/2014/main" id="{8EE313C8-C9D1-D149-B006-71F7B34C7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57150C7-5E82-0A4E-AF78-4398572FB42C}"/>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78363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42FC-E21B-AA4A-968F-4F9BCF02AA1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1B14990-A3DD-D14D-A937-6FCBD3E2A29E}"/>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4" name="Footer Placeholder 3">
            <a:extLst>
              <a:ext uri="{FF2B5EF4-FFF2-40B4-BE49-F238E27FC236}">
                <a16:creationId xmlns:a16="http://schemas.microsoft.com/office/drawing/2014/main" id="{60244211-5846-3448-9EC0-8E91FC45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01C90BA-C498-B945-91AC-255F2BC8EA3D}"/>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12366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A9CEB-7FD2-5C4B-B5B9-51586D1981A3}"/>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3" name="Footer Placeholder 2">
            <a:extLst>
              <a:ext uri="{FF2B5EF4-FFF2-40B4-BE49-F238E27FC236}">
                <a16:creationId xmlns:a16="http://schemas.microsoft.com/office/drawing/2014/main" id="{E569CDD4-D49C-8C40-BC0C-5BA5CCD9AA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93A3C1C-20A1-2B4D-AD5E-54601F6EE571}"/>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35185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75CF-1A17-8041-9B3C-28AE341AA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B9EF46-4526-7249-A6ED-691A61A38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1B456-C9ED-E145-9C48-E8B9F2B35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64CF5D-A8C6-0F4C-8812-1EF94A912355}"/>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6" name="Footer Placeholder 5">
            <a:extLst>
              <a:ext uri="{FF2B5EF4-FFF2-40B4-BE49-F238E27FC236}">
                <a16:creationId xmlns:a16="http://schemas.microsoft.com/office/drawing/2014/main" id="{E3C8C74C-FC0D-2349-A2EA-F8D62B7E6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9ECF09-858B-4E4B-8B61-44BA2BF6D8B4}"/>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427350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DDEC-F629-BA44-A6FE-26F636961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EB8C22-BD4B-C746-9C99-FFC56F8B0F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14FAF2-9316-8A40-9DF2-BCA84AF44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69ABC7-599D-064E-9E7B-59CADE9CB23F}"/>
              </a:ext>
            </a:extLst>
          </p:cNvPr>
          <p:cNvSpPr>
            <a:spLocks noGrp="1"/>
          </p:cNvSpPr>
          <p:nvPr>
            <p:ph type="dt" sz="half" idx="10"/>
          </p:nvPr>
        </p:nvSpPr>
        <p:spPr>
          <a:xfrm>
            <a:off x="838200" y="6356350"/>
            <a:ext cx="2743200" cy="365125"/>
          </a:xfrm>
          <a:prstGeom prst="rect">
            <a:avLst/>
          </a:prstGeom>
        </p:spPr>
        <p:txBody>
          <a:bodyPr/>
          <a:lstStyle/>
          <a:p>
            <a:fld id="{8F9642EF-C924-B344-84E2-0F58C2F9746A}" type="datetimeFigureOut">
              <a:rPr lang="en-US" smtClean="0"/>
              <a:t>11/15/2022</a:t>
            </a:fld>
            <a:endParaRPr lang="en-US"/>
          </a:p>
        </p:txBody>
      </p:sp>
      <p:sp>
        <p:nvSpPr>
          <p:cNvPr id="6" name="Footer Placeholder 5">
            <a:extLst>
              <a:ext uri="{FF2B5EF4-FFF2-40B4-BE49-F238E27FC236}">
                <a16:creationId xmlns:a16="http://schemas.microsoft.com/office/drawing/2014/main" id="{970FA816-20AD-9941-830C-D6FFC958D0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2DFD6D-1DBE-474E-B08E-A6FB4575F946}"/>
              </a:ext>
            </a:extLst>
          </p:cNvPr>
          <p:cNvSpPr>
            <a:spLocks noGrp="1"/>
          </p:cNvSpPr>
          <p:nvPr>
            <p:ph type="sldNum" sz="quarter" idx="12"/>
          </p:nvPr>
        </p:nvSpPr>
        <p:spPr/>
        <p:txBody>
          <a:bodyPr/>
          <a:lstStyle/>
          <a:p>
            <a:fld id="{E38D6622-E013-3644-AF09-2BB3CADC5BE2}" type="slidenum">
              <a:rPr lang="en-US" smtClean="0"/>
              <a:t>‹nr.›</a:t>
            </a:fld>
            <a:endParaRPr lang="en-US"/>
          </a:p>
        </p:txBody>
      </p:sp>
    </p:spTree>
    <p:extLst>
      <p:ext uri="{BB962C8B-B14F-4D97-AF65-F5344CB8AC3E}">
        <p14:creationId xmlns:p14="http://schemas.microsoft.com/office/powerpoint/2010/main" val="216562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E4051-ACB7-CB4F-B09F-3672C6A85F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76CDB1E-CE12-3A4E-A357-BC11F7F48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328F962-5957-3845-8F9E-E229B05DB08E}"/>
              </a:ext>
            </a:extLst>
          </p:cNvPr>
          <p:cNvSpPr>
            <a:spLocks noGrp="1"/>
          </p:cNvSpPr>
          <p:nvPr>
            <p:ph type="sldNum" sz="quarter" idx="4"/>
          </p:nvPr>
        </p:nvSpPr>
        <p:spPr>
          <a:xfrm>
            <a:off x="11353800" y="6356350"/>
            <a:ext cx="707572" cy="365125"/>
          </a:xfrm>
          <a:prstGeom prst="rect">
            <a:avLst/>
          </a:prstGeom>
        </p:spPr>
        <p:txBody>
          <a:bodyPr vert="horz" lIns="91440" tIns="45720" rIns="91440" bIns="45720" rtlCol="0" anchor="ctr"/>
          <a:lstStyle>
            <a:lvl1pPr algn="r">
              <a:defRPr sz="1200">
                <a:solidFill>
                  <a:schemeClr val="bg1"/>
                </a:solidFill>
              </a:defRPr>
            </a:lvl1pPr>
          </a:lstStyle>
          <a:p>
            <a:fld id="{E38D6622-E013-3644-AF09-2BB3CADC5BE2}" type="slidenum">
              <a:rPr lang="en-US" smtClean="0"/>
              <a:pPr/>
              <a:t>‹nr.›</a:t>
            </a:fld>
            <a:endParaRPr lang="en-US"/>
          </a:p>
        </p:txBody>
      </p:sp>
      <p:sp>
        <p:nvSpPr>
          <p:cNvPr id="11" name="Date Placeholder 3">
            <a:extLst>
              <a:ext uri="{FF2B5EF4-FFF2-40B4-BE49-F238E27FC236}">
                <a16:creationId xmlns:a16="http://schemas.microsoft.com/office/drawing/2014/main" id="{94317695-2B72-DC47-830C-1166CC4822C7}"/>
              </a:ext>
            </a:extLst>
          </p:cNvPr>
          <p:cNvSpPr>
            <a:spLocks noGrp="1"/>
          </p:cNvSpPr>
          <p:nvPr>
            <p:ph type="dt" sz="half" idx="2"/>
          </p:nvPr>
        </p:nvSpPr>
        <p:spPr>
          <a:xfrm>
            <a:off x="838200" y="6356350"/>
            <a:ext cx="8055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642EF-C924-B344-84E2-0F58C2F9746A}" type="datetimeFigureOut">
              <a:rPr lang="en-US" smtClean="0"/>
              <a:t>11/15/2022</a:t>
            </a:fld>
            <a:endParaRPr lang="en-US" dirty="0"/>
          </a:p>
        </p:txBody>
      </p:sp>
      <p:sp>
        <p:nvSpPr>
          <p:cNvPr id="12" name="Footer Placeholder 4">
            <a:extLst>
              <a:ext uri="{FF2B5EF4-FFF2-40B4-BE49-F238E27FC236}">
                <a16:creationId xmlns:a16="http://schemas.microsoft.com/office/drawing/2014/main" id="{65788A9C-39B7-954E-ACF5-E4D214BD9915}"/>
              </a:ext>
            </a:extLst>
          </p:cNvPr>
          <p:cNvSpPr>
            <a:spLocks noGrp="1"/>
          </p:cNvSpPr>
          <p:nvPr>
            <p:ph type="ftr" sz="quarter" idx="3"/>
          </p:nvPr>
        </p:nvSpPr>
        <p:spPr>
          <a:xfrm>
            <a:off x="178525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738194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US" sz="4000" b="1" i="0" kern="1200" dirty="0">
          <a:solidFill>
            <a:schemeClr val="bg2">
              <a:lumMod val="50000"/>
            </a:schemeClr>
          </a:solidFill>
          <a:latin typeface="Source Sans Pro" panose="020B0503030403020204" pitchFamily="34" charset="77"/>
          <a:ea typeface="+mj-ea"/>
          <a:cs typeface="+mj-cs"/>
        </a:defRPr>
      </a:lvl1pPr>
    </p:titleStyle>
    <p:bodyStyle>
      <a:lvl1pPr marL="228600" indent="-228600" algn="l" defTabSz="914400" rtl="0" eaLnBrk="1" latinLnBrk="0" hangingPunct="1">
        <a:lnSpc>
          <a:spcPct val="90000"/>
        </a:lnSpc>
        <a:spcBef>
          <a:spcPts val="1000"/>
        </a:spcBef>
        <a:buClr>
          <a:srgbClr val="CBD231"/>
        </a:buClr>
        <a:buFont typeface="Arial" panose="020B0604020202020204" pitchFamily="34" charset="0"/>
        <a:buChar char="•"/>
        <a:defRPr sz="2800" b="0" i="0" kern="1200">
          <a:solidFill>
            <a:schemeClr val="tx1"/>
          </a:solidFill>
          <a:latin typeface="Source Sans Pro" panose="020B0503030403020204" pitchFamily="34" charset="77"/>
          <a:ea typeface="+mn-ea"/>
          <a:cs typeface="+mn-cs"/>
        </a:defRPr>
      </a:lvl1pPr>
      <a:lvl2pPr marL="685800" indent="-228600" algn="l" defTabSz="914400" rtl="0" eaLnBrk="1" latinLnBrk="0" hangingPunct="1">
        <a:lnSpc>
          <a:spcPct val="90000"/>
        </a:lnSpc>
        <a:spcBef>
          <a:spcPts val="500"/>
        </a:spcBef>
        <a:buClr>
          <a:srgbClr val="CBD231"/>
        </a:buClr>
        <a:buFont typeface="Arial" panose="020B0604020202020204" pitchFamily="34" charset="0"/>
        <a:buChar char="•"/>
        <a:defRPr sz="2400" b="0" i="0" kern="1200">
          <a:solidFill>
            <a:schemeClr val="tx1"/>
          </a:solidFill>
          <a:latin typeface="Source Sans Pro" panose="020B0503030403020204" pitchFamily="34" charset="77"/>
          <a:ea typeface="+mn-ea"/>
          <a:cs typeface="+mn-cs"/>
        </a:defRPr>
      </a:lvl2pPr>
      <a:lvl3pPr marL="1143000" indent="-228600" algn="l" defTabSz="914400" rtl="0" eaLnBrk="1" latinLnBrk="0" hangingPunct="1">
        <a:lnSpc>
          <a:spcPct val="90000"/>
        </a:lnSpc>
        <a:spcBef>
          <a:spcPts val="500"/>
        </a:spcBef>
        <a:buClr>
          <a:srgbClr val="CBD231"/>
        </a:buClr>
        <a:buFont typeface="Arial" panose="020B0604020202020204" pitchFamily="34" charset="0"/>
        <a:buChar char="•"/>
        <a:defRPr sz="2000" b="0" i="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Clr>
          <a:srgbClr val="CBD231"/>
        </a:buClr>
        <a:buFont typeface="Arial" panose="020B0604020202020204" pitchFamily="34" charset="0"/>
        <a:buChar char="•"/>
        <a:defRPr sz="1800" b="0" i="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Clr>
          <a:srgbClr val="CBD231"/>
        </a:buClr>
        <a:buFont typeface="Arial" panose="020B0604020202020204" pitchFamily="34" charset="0"/>
        <a:buChar char="•"/>
        <a:defRPr sz="1800" b="0" i="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34370D9-F0E7-9B4C-9E48-A136BBF03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9B0270E6-4882-F14A-882C-FBC27EE217BA}"/>
              </a:ext>
            </a:extLst>
          </p:cNvPr>
          <p:cNvSpPr>
            <a:spLocks noGrp="1"/>
          </p:cNvSpPr>
          <p:nvPr>
            <p:ph type="body" idx="1"/>
          </p:nvPr>
        </p:nvSpPr>
        <p:spPr>
          <a:xfrm>
            <a:off x="838200" y="1825625"/>
            <a:ext cx="9342938"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2160C6BE-B194-A044-A2A1-7412622EB3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7F978-7B5B-204C-844A-90BC6E46EAAF}" type="datetimeFigureOut">
              <a:rPr lang="nl-BE" smtClean="0">
                <a:solidFill>
                  <a:srgbClr val="000000">
                    <a:tint val="75000"/>
                  </a:srgbClr>
                </a:solidFill>
              </a:rPr>
              <a:pPr/>
              <a:t>15/11/2022</a:t>
            </a:fld>
            <a:endParaRPr lang="nl-BE">
              <a:solidFill>
                <a:srgbClr val="000000">
                  <a:tint val="75000"/>
                </a:srgbClr>
              </a:solidFill>
            </a:endParaRPr>
          </a:p>
        </p:txBody>
      </p:sp>
      <p:sp>
        <p:nvSpPr>
          <p:cNvPr id="5" name="Tijdelijke aanduiding voor voettekst 4">
            <a:extLst>
              <a:ext uri="{FF2B5EF4-FFF2-40B4-BE49-F238E27FC236}">
                <a16:creationId xmlns:a16="http://schemas.microsoft.com/office/drawing/2014/main" id="{0DFC58F0-E20F-0B4E-B9D3-F40391C75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solidFill>
                  <a:srgbClr val="000000">
                    <a:tint val="75000"/>
                  </a:srgbClr>
                </a:solidFill>
              </a:rPr>
              <a:t>www.riemst.be</a:t>
            </a:r>
          </a:p>
        </p:txBody>
      </p:sp>
      <p:sp>
        <p:nvSpPr>
          <p:cNvPr id="6" name="Tijdelijke aanduiding voor dianummer 5">
            <a:extLst>
              <a:ext uri="{FF2B5EF4-FFF2-40B4-BE49-F238E27FC236}">
                <a16:creationId xmlns:a16="http://schemas.microsoft.com/office/drawing/2014/main" id="{9DCA9DF9-F834-9948-9CB6-7E904EE9FD28}"/>
              </a:ext>
            </a:extLst>
          </p:cNvPr>
          <p:cNvSpPr>
            <a:spLocks noGrp="1"/>
          </p:cNvSpPr>
          <p:nvPr>
            <p:ph type="sldNum" sz="quarter" idx="4"/>
          </p:nvPr>
        </p:nvSpPr>
        <p:spPr>
          <a:xfrm>
            <a:off x="8610600" y="6356350"/>
            <a:ext cx="15705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1F894-DB45-594F-8F71-44C105ACFC5B}" type="slidenum">
              <a:rPr lang="nl-BE" smtClean="0">
                <a:solidFill>
                  <a:srgbClr val="000000">
                    <a:tint val="75000"/>
                  </a:srgbClr>
                </a:solidFill>
              </a:rPr>
              <a:pPr/>
              <a:t>‹nr.›</a:t>
            </a:fld>
            <a:endParaRPr lang="nl-BE">
              <a:solidFill>
                <a:srgbClr val="000000">
                  <a:tint val="75000"/>
                </a:srgbClr>
              </a:solidFill>
            </a:endParaRPr>
          </a:p>
        </p:txBody>
      </p:sp>
    </p:spTree>
    <p:extLst>
      <p:ext uri="{BB962C8B-B14F-4D97-AF65-F5344CB8AC3E}">
        <p14:creationId xmlns:p14="http://schemas.microsoft.com/office/powerpoint/2010/main" val="290172112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b="1" kern="1200">
          <a:solidFill>
            <a:srgbClr val="8DA31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okaalklimaatpact.be/rapporten.html" TargetMode="External"/><Relationship Id="rId2" Type="http://schemas.openxmlformats.org/officeDocument/2006/relationships/hyperlink" Target="https://lokaalbestuur.vlaanderen.be/lekp" TargetMode="External"/><Relationship Id="rId1" Type="http://schemas.openxmlformats.org/officeDocument/2006/relationships/slideLayout" Target="../slideLayouts/slideLayout2.xml"/><Relationship Id="rId4" Type="http://schemas.openxmlformats.org/officeDocument/2006/relationships/hyperlink" Target="https://www.fluvius.be/nl/thema/zonnepanelen/delen-en-verkopen-van-energi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1AE303-45E5-2940-9603-0928AFE9DF3C}"/>
              </a:ext>
            </a:extLst>
          </p:cNvPr>
          <p:cNvSpPr>
            <a:spLocks noGrp="1"/>
          </p:cNvSpPr>
          <p:nvPr>
            <p:ph type="ctrTitle"/>
          </p:nvPr>
        </p:nvSpPr>
        <p:spPr>
          <a:xfrm>
            <a:off x="539497" y="1847088"/>
            <a:ext cx="11652504" cy="2996488"/>
          </a:xfrm>
        </p:spPr>
        <p:txBody>
          <a:bodyPr>
            <a:normAutofit/>
          </a:bodyPr>
          <a:lstStyle/>
          <a:p>
            <a:r>
              <a:rPr lang="nl-NL" sz="4800" dirty="0"/>
              <a:t>Toelichting Lokaal Energie en Klimaatpact</a:t>
            </a:r>
            <a:br>
              <a:rPr lang="nl-NL" dirty="0"/>
            </a:br>
            <a:endParaRPr lang="nl-BE" dirty="0"/>
          </a:p>
        </p:txBody>
      </p:sp>
    </p:spTree>
    <p:extLst>
      <p:ext uri="{BB962C8B-B14F-4D97-AF65-F5344CB8AC3E}">
        <p14:creationId xmlns:p14="http://schemas.microsoft.com/office/powerpoint/2010/main" val="413404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6CA8B-48BB-75F9-17B7-7EDCC678D7DD}"/>
              </a:ext>
            </a:extLst>
          </p:cNvPr>
          <p:cNvSpPr>
            <a:spLocks noGrp="1"/>
          </p:cNvSpPr>
          <p:nvPr>
            <p:ph type="title"/>
          </p:nvPr>
        </p:nvSpPr>
        <p:spPr/>
        <p:txBody>
          <a:bodyPr/>
          <a:lstStyle/>
          <a:p>
            <a:r>
              <a:rPr lang="nl-NL" dirty="0"/>
              <a:t>Lokaal energie en klimaatpact (LEKP)</a:t>
            </a:r>
            <a:endParaRPr lang="nl-BE" dirty="0"/>
          </a:p>
        </p:txBody>
      </p:sp>
      <p:pic>
        <p:nvPicPr>
          <p:cNvPr id="4" name="Tijdelijke aanduiding voor inhoud 4">
            <a:extLst>
              <a:ext uri="{FF2B5EF4-FFF2-40B4-BE49-F238E27FC236}">
                <a16:creationId xmlns:a16="http://schemas.microsoft.com/office/drawing/2014/main" id="{805D4667-1394-49B0-62A3-FF2B229549D5}"/>
              </a:ext>
            </a:extLst>
          </p:cNvPr>
          <p:cNvPicPr>
            <a:picLocks noGrp="1" noChangeAspect="1"/>
          </p:cNvPicPr>
          <p:nvPr>
            <p:ph idx="1"/>
          </p:nvPr>
        </p:nvPicPr>
        <p:blipFill>
          <a:blip r:embed="rId2"/>
          <a:stretch>
            <a:fillRect/>
          </a:stretch>
        </p:blipFill>
        <p:spPr>
          <a:xfrm>
            <a:off x="1750054" y="1825625"/>
            <a:ext cx="8691892" cy="4351338"/>
          </a:xfrm>
          <a:ln>
            <a:solidFill>
              <a:schemeClr val="tx1"/>
            </a:solidFill>
          </a:ln>
        </p:spPr>
      </p:pic>
    </p:spTree>
    <p:extLst>
      <p:ext uri="{BB962C8B-B14F-4D97-AF65-F5344CB8AC3E}">
        <p14:creationId xmlns:p14="http://schemas.microsoft.com/office/powerpoint/2010/main" val="362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CB520-8BB6-E8F0-4329-B2A04C1D3ABA}"/>
              </a:ext>
            </a:extLst>
          </p:cNvPr>
          <p:cNvSpPr>
            <a:spLocks noGrp="1"/>
          </p:cNvSpPr>
          <p:nvPr>
            <p:ph type="title"/>
          </p:nvPr>
        </p:nvSpPr>
        <p:spPr/>
        <p:txBody>
          <a:bodyPr/>
          <a:lstStyle/>
          <a:p>
            <a:r>
              <a:rPr lang="nl-NL" dirty="0"/>
              <a:t>Lokaal energie en klimaatpact (LEKP)</a:t>
            </a:r>
            <a:endParaRPr lang="nl-BE" dirty="0"/>
          </a:p>
        </p:txBody>
      </p:sp>
      <p:sp>
        <p:nvSpPr>
          <p:cNvPr id="7" name="Tekstvak 6">
            <a:extLst>
              <a:ext uri="{FF2B5EF4-FFF2-40B4-BE49-F238E27FC236}">
                <a16:creationId xmlns:a16="http://schemas.microsoft.com/office/drawing/2014/main" id="{DC2BF4AF-3494-7D38-DEE9-6C63C91C0AC6}"/>
              </a:ext>
            </a:extLst>
          </p:cNvPr>
          <p:cNvSpPr txBox="1"/>
          <p:nvPr/>
        </p:nvSpPr>
        <p:spPr>
          <a:xfrm>
            <a:off x="230690" y="1868954"/>
            <a:ext cx="7969644" cy="400110"/>
          </a:xfrm>
          <a:prstGeom prst="rect">
            <a:avLst/>
          </a:prstGeom>
          <a:noFill/>
        </p:spPr>
        <p:txBody>
          <a:bodyPr wrap="square" rtlCol="0">
            <a:spAutoFit/>
          </a:bodyPr>
          <a:lstStyle/>
          <a:p>
            <a:r>
              <a:rPr lang="nl-NL" sz="2000" b="1" dirty="0">
                <a:latin typeface="Source Sans Pro" panose="020B0503030403020204" pitchFamily="34" charset="0"/>
                <a:ea typeface="Source Sans Pro" panose="020B0503030403020204" pitchFamily="34" charset="0"/>
              </a:rPr>
              <a:t>Per 100 inwoners één laadpunt (Riemst = 165)</a:t>
            </a:r>
            <a:endParaRPr lang="nl-BE" sz="2000" b="1" dirty="0">
              <a:latin typeface="Source Sans Pro" panose="020B0503030403020204" pitchFamily="34" charset="0"/>
              <a:ea typeface="Source Sans Pro" panose="020B0503030403020204" pitchFamily="34" charset="0"/>
            </a:endParaRPr>
          </a:p>
        </p:txBody>
      </p:sp>
      <p:pic>
        <p:nvPicPr>
          <p:cNvPr id="11" name="Tijdelijke aanduiding voor inhoud 10">
            <a:extLst>
              <a:ext uri="{FF2B5EF4-FFF2-40B4-BE49-F238E27FC236}">
                <a16:creationId xmlns:a16="http://schemas.microsoft.com/office/drawing/2014/main" id="{D64B3BD3-BC6E-1255-7B2C-04D37F8275C3}"/>
              </a:ext>
            </a:extLst>
          </p:cNvPr>
          <p:cNvPicPr>
            <a:picLocks noGrp="1" noChangeAspect="1"/>
          </p:cNvPicPr>
          <p:nvPr>
            <p:ph idx="1"/>
          </p:nvPr>
        </p:nvPicPr>
        <p:blipFill>
          <a:blip r:embed="rId3"/>
          <a:stretch>
            <a:fillRect/>
          </a:stretch>
        </p:blipFill>
        <p:spPr>
          <a:xfrm>
            <a:off x="230690" y="2269064"/>
            <a:ext cx="10515600" cy="1587613"/>
          </a:xfrm>
        </p:spPr>
      </p:pic>
      <p:sp>
        <p:nvSpPr>
          <p:cNvPr id="3" name="Tekstvak 2">
            <a:extLst>
              <a:ext uri="{FF2B5EF4-FFF2-40B4-BE49-F238E27FC236}">
                <a16:creationId xmlns:a16="http://schemas.microsoft.com/office/drawing/2014/main" id="{6BD2E2B5-B76A-69F4-D5B0-A4E98DB82149}"/>
              </a:ext>
            </a:extLst>
          </p:cNvPr>
          <p:cNvSpPr txBox="1"/>
          <p:nvPr/>
        </p:nvSpPr>
        <p:spPr>
          <a:xfrm>
            <a:off x="322289" y="4099810"/>
            <a:ext cx="9039068" cy="1477328"/>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Reeds enkele oplaadpunten in Riemst, </a:t>
            </a:r>
            <a:r>
              <a:rPr lang="nl-NL" dirty="0" err="1"/>
              <a:t>Kanne</a:t>
            </a:r>
            <a:r>
              <a:rPr lang="nl-NL" dirty="0"/>
              <a:t> en </a:t>
            </a:r>
            <a:r>
              <a:rPr lang="nl-NL" dirty="0" err="1"/>
              <a:t>Zichen</a:t>
            </a:r>
            <a:endParaRPr lang="nl-NL" dirty="0"/>
          </a:p>
          <a:p>
            <a:pPr marL="285750" indent="-285750">
              <a:buFont typeface="Arial" panose="020B0604020202020204" pitchFamily="34" charset="0"/>
              <a:buChar char="•"/>
            </a:pPr>
            <a:r>
              <a:rPr lang="nl-BE" sz="1800" dirty="0">
                <a:solidFill>
                  <a:srgbClr val="000000"/>
                </a:solidFill>
                <a:effectLst/>
                <a:latin typeface="Calibri" panose="020F0502020204030204" pitchFamily="34" charset="0"/>
                <a:ea typeface="Times New Roman" panose="02020603050405020304" pitchFamily="18" charset="0"/>
              </a:rPr>
              <a:t>Laadpunten samen met dienst mobiliteit onderzoeken om uit te breiden en strategische punten inplanten</a:t>
            </a:r>
            <a:endParaRPr lang="nl-NL" dirty="0"/>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225735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838DD-2DDF-C50A-72A2-26F74E38BB75}"/>
              </a:ext>
            </a:extLst>
          </p:cNvPr>
          <p:cNvSpPr>
            <a:spLocks noGrp="1"/>
          </p:cNvSpPr>
          <p:nvPr>
            <p:ph type="title"/>
          </p:nvPr>
        </p:nvSpPr>
        <p:spPr/>
        <p:txBody>
          <a:bodyPr/>
          <a:lstStyle/>
          <a:p>
            <a:r>
              <a:rPr lang="nl-NL" dirty="0"/>
              <a:t>Lokaal energie en klimaatpact (LEKP)</a:t>
            </a:r>
            <a:endParaRPr lang="nl-BE" dirty="0"/>
          </a:p>
        </p:txBody>
      </p:sp>
      <p:pic>
        <p:nvPicPr>
          <p:cNvPr id="5" name="Tijdelijke aanduiding voor inhoud 4">
            <a:extLst>
              <a:ext uri="{FF2B5EF4-FFF2-40B4-BE49-F238E27FC236}">
                <a16:creationId xmlns:a16="http://schemas.microsoft.com/office/drawing/2014/main" id="{07B45096-B37D-D8DE-786E-A5E86D0CC1D3}"/>
              </a:ext>
            </a:extLst>
          </p:cNvPr>
          <p:cNvPicPr>
            <a:picLocks noGrp="1" noChangeAspect="1"/>
          </p:cNvPicPr>
          <p:nvPr>
            <p:ph idx="1"/>
          </p:nvPr>
        </p:nvPicPr>
        <p:blipFill>
          <a:blip r:embed="rId3"/>
          <a:stretch>
            <a:fillRect/>
          </a:stretch>
        </p:blipFill>
        <p:spPr>
          <a:xfrm>
            <a:off x="209863" y="1960982"/>
            <a:ext cx="10870350" cy="1882520"/>
          </a:xfrm>
        </p:spPr>
      </p:pic>
      <p:sp>
        <p:nvSpPr>
          <p:cNvPr id="7" name="Tekstvak 6">
            <a:extLst>
              <a:ext uri="{FF2B5EF4-FFF2-40B4-BE49-F238E27FC236}">
                <a16:creationId xmlns:a16="http://schemas.microsoft.com/office/drawing/2014/main" id="{64CC24EF-3DD1-9317-A25C-8232BA5163FE}"/>
              </a:ext>
            </a:extLst>
          </p:cNvPr>
          <p:cNvSpPr txBox="1"/>
          <p:nvPr/>
        </p:nvSpPr>
        <p:spPr>
          <a:xfrm>
            <a:off x="97409" y="1598446"/>
            <a:ext cx="10515600" cy="369332"/>
          </a:xfrm>
          <a:prstGeom prst="rect">
            <a:avLst/>
          </a:prstGeom>
          <a:noFill/>
        </p:spPr>
        <p:txBody>
          <a:bodyPr wrap="square" rtlCol="0">
            <a:spAutoFit/>
          </a:bodyPr>
          <a:lstStyle/>
          <a:p>
            <a:r>
              <a:rPr lang="nl-NL" b="1" dirty="0">
                <a:latin typeface="Source Sans Pro" panose="020B0503030403020204" pitchFamily="34" charset="0"/>
                <a:ea typeface="Source Sans Pro" panose="020B0503030403020204" pitchFamily="34" charset="0"/>
              </a:rPr>
              <a:t>Eén meter nieuw of structureel opgewaardeerd fietspad extra per inwoner (Riemst = 16.779)</a:t>
            </a:r>
            <a:endParaRPr lang="nl-BE" b="1" dirty="0">
              <a:latin typeface="Source Sans Pro" panose="020B0503030403020204" pitchFamily="34" charset="0"/>
              <a:ea typeface="Source Sans Pro" panose="020B0503030403020204" pitchFamily="34" charset="0"/>
            </a:endParaRPr>
          </a:p>
        </p:txBody>
      </p:sp>
      <p:sp>
        <p:nvSpPr>
          <p:cNvPr id="3" name="Tekstvak 2">
            <a:extLst>
              <a:ext uri="{FF2B5EF4-FFF2-40B4-BE49-F238E27FC236}">
                <a16:creationId xmlns:a16="http://schemas.microsoft.com/office/drawing/2014/main" id="{90FC1E2E-7DC1-9831-1DDF-137027FD925C}"/>
              </a:ext>
            </a:extLst>
          </p:cNvPr>
          <p:cNvSpPr txBox="1"/>
          <p:nvPr/>
        </p:nvSpPr>
        <p:spPr>
          <a:xfrm>
            <a:off x="277291" y="4113796"/>
            <a:ext cx="9241436" cy="1754326"/>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Als plattelandsgemeente minder zinvol</a:t>
            </a:r>
          </a:p>
          <a:p>
            <a:pPr marL="285750" indent="-285750">
              <a:buFont typeface="Arial" panose="020B0604020202020204" pitchFamily="34" charset="0"/>
              <a:buChar char="•"/>
            </a:pPr>
            <a:r>
              <a:rPr lang="nl-NL" dirty="0"/>
              <a:t>Fietspaden langs de gewestwegen </a:t>
            </a:r>
          </a:p>
          <a:p>
            <a:pPr marL="285750" indent="-285750">
              <a:buFont typeface="Arial" panose="020B0604020202020204" pitchFamily="34" charset="0"/>
              <a:buChar char="•"/>
            </a:pPr>
            <a:r>
              <a:rPr lang="nl-BE" sz="1800" dirty="0">
                <a:effectLst/>
                <a:latin typeface="Calibri" panose="020F0502020204030204" pitchFamily="34" charset="0"/>
                <a:ea typeface="Times New Roman" panose="02020603050405020304" pitchFamily="18" charset="0"/>
              </a:rPr>
              <a:t>Fietspaden ook naast Muizenberg en Toekomststraat/Langstraat</a:t>
            </a:r>
          </a:p>
          <a:p>
            <a:pPr marL="285750" indent="-285750">
              <a:buFont typeface="Arial" panose="020B0604020202020204" pitchFamily="34" charset="0"/>
              <a:buChar char="•"/>
            </a:pPr>
            <a:endParaRPr lang="nl-NL" dirty="0"/>
          </a:p>
          <a:p>
            <a:r>
              <a:rPr lang="nl-NL" dirty="0"/>
              <a:t> </a:t>
            </a:r>
            <a:endParaRPr lang="nl-BE" dirty="0"/>
          </a:p>
        </p:txBody>
      </p:sp>
    </p:spTree>
    <p:extLst>
      <p:ext uri="{BB962C8B-B14F-4D97-AF65-F5344CB8AC3E}">
        <p14:creationId xmlns:p14="http://schemas.microsoft.com/office/powerpoint/2010/main" val="80595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025D-A99B-E8E2-E564-2E777D34B87F}"/>
              </a:ext>
            </a:extLst>
          </p:cNvPr>
          <p:cNvSpPr>
            <a:spLocks noGrp="1"/>
          </p:cNvSpPr>
          <p:nvPr>
            <p:ph type="title"/>
          </p:nvPr>
        </p:nvSpPr>
        <p:spPr/>
        <p:txBody>
          <a:bodyPr/>
          <a:lstStyle/>
          <a:p>
            <a:r>
              <a:rPr lang="nl-NL" dirty="0"/>
              <a:t>Lokaal energie en klimaatpact (LEKP)</a:t>
            </a:r>
            <a:endParaRPr lang="nl-BE" dirty="0"/>
          </a:p>
        </p:txBody>
      </p:sp>
      <p:pic>
        <p:nvPicPr>
          <p:cNvPr id="4" name="Tijdelijke aanduiding voor inhoud 3">
            <a:extLst>
              <a:ext uri="{FF2B5EF4-FFF2-40B4-BE49-F238E27FC236}">
                <a16:creationId xmlns:a16="http://schemas.microsoft.com/office/drawing/2014/main" id="{FB81DF00-3BBD-DA19-DF00-D18A0CA5C756}"/>
              </a:ext>
            </a:extLst>
          </p:cNvPr>
          <p:cNvPicPr>
            <a:picLocks noGrp="1" noChangeAspect="1"/>
          </p:cNvPicPr>
          <p:nvPr>
            <p:ph idx="1"/>
          </p:nvPr>
        </p:nvPicPr>
        <p:blipFill>
          <a:blip r:embed="rId2"/>
          <a:stretch>
            <a:fillRect/>
          </a:stretch>
        </p:blipFill>
        <p:spPr>
          <a:xfrm>
            <a:off x="3234009" y="1825625"/>
            <a:ext cx="5723982" cy="4351338"/>
          </a:xfrm>
          <a:prstGeom prst="rect">
            <a:avLst/>
          </a:prstGeom>
          <a:ln>
            <a:solidFill>
              <a:schemeClr val="tx1"/>
            </a:solidFill>
          </a:ln>
        </p:spPr>
      </p:pic>
    </p:spTree>
    <p:extLst>
      <p:ext uri="{BB962C8B-B14F-4D97-AF65-F5344CB8AC3E}">
        <p14:creationId xmlns:p14="http://schemas.microsoft.com/office/powerpoint/2010/main" val="167833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440A7-39AE-71FC-F012-BCFD46EF3BA7}"/>
              </a:ext>
            </a:extLst>
          </p:cNvPr>
          <p:cNvSpPr>
            <a:spLocks noGrp="1"/>
          </p:cNvSpPr>
          <p:nvPr>
            <p:ph type="title"/>
          </p:nvPr>
        </p:nvSpPr>
        <p:spPr/>
        <p:txBody>
          <a:bodyPr/>
          <a:lstStyle/>
          <a:p>
            <a:r>
              <a:rPr lang="nl-NL" dirty="0"/>
              <a:t>Lokaal energie en klimaatpact (LEKP)</a:t>
            </a:r>
            <a:endParaRPr lang="nl-BE" dirty="0"/>
          </a:p>
        </p:txBody>
      </p:sp>
      <p:sp>
        <p:nvSpPr>
          <p:cNvPr id="8" name="Tekstvak 7">
            <a:extLst>
              <a:ext uri="{FF2B5EF4-FFF2-40B4-BE49-F238E27FC236}">
                <a16:creationId xmlns:a16="http://schemas.microsoft.com/office/drawing/2014/main" id="{24E330A7-E20B-6C65-3A05-EEDAFC3D97CB}"/>
              </a:ext>
            </a:extLst>
          </p:cNvPr>
          <p:cNvSpPr txBox="1"/>
          <p:nvPr/>
        </p:nvSpPr>
        <p:spPr>
          <a:xfrm>
            <a:off x="258190" y="1985891"/>
            <a:ext cx="6438122" cy="400110"/>
          </a:xfrm>
          <a:prstGeom prst="rect">
            <a:avLst/>
          </a:prstGeom>
          <a:noFill/>
        </p:spPr>
        <p:txBody>
          <a:bodyPr wrap="square" rtlCol="0">
            <a:spAutoFit/>
          </a:bodyPr>
          <a:lstStyle/>
          <a:p>
            <a:r>
              <a:rPr lang="nl-NL" sz="2000" b="1" dirty="0">
                <a:latin typeface="Source Sans Pro" panose="020B0503030403020204" pitchFamily="34" charset="0"/>
                <a:ea typeface="Source Sans Pro" panose="020B0503030403020204" pitchFamily="34" charset="0"/>
              </a:rPr>
              <a:t>1 m² ontharding per inwoner (Riemst = 16.779m²)</a:t>
            </a:r>
            <a:endParaRPr lang="nl-BE" sz="2000" b="1" dirty="0">
              <a:latin typeface="Source Sans Pro" panose="020B0503030403020204" pitchFamily="34" charset="0"/>
              <a:ea typeface="Source Sans Pro" panose="020B0503030403020204" pitchFamily="34" charset="0"/>
            </a:endParaRPr>
          </a:p>
        </p:txBody>
      </p:sp>
      <p:pic>
        <p:nvPicPr>
          <p:cNvPr id="12" name="Tijdelijke aanduiding voor inhoud 11">
            <a:extLst>
              <a:ext uri="{FF2B5EF4-FFF2-40B4-BE49-F238E27FC236}">
                <a16:creationId xmlns:a16="http://schemas.microsoft.com/office/drawing/2014/main" id="{334BC437-498D-F82D-555C-99F4882FC01A}"/>
              </a:ext>
            </a:extLst>
          </p:cNvPr>
          <p:cNvPicPr>
            <a:picLocks noGrp="1" noChangeAspect="1"/>
          </p:cNvPicPr>
          <p:nvPr>
            <p:ph idx="1"/>
          </p:nvPr>
        </p:nvPicPr>
        <p:blipFill>
          <a:blip r:embed="rId3"/>
          <a:stretch>
            <a:fillRect/>
          </a:stretch>
        </p:blipFill>
        <p:spPr>
          <a:xfrm>
            <a:off x="258190" y="2367263"/>
            <a:ext cx="11477675" cy="1826235"/>
          </a:xfrm>
        </p:spPr>
      </p:pic>
      <p:sp>
        <p:nvSpPr>
          <p:cNvPr id="3" name="Tekstvak 2">
            <a:extLst>
              <a:ext uri="{FF2B5EF4-FFF2-40B4-BE49-F238E27FC236}">
                <a16:creationId xmlns:a16="http://schemas.microsoft.com/office/drawing/2014/main" id="{3136536E-2C5E-934B-8EC1-C3633CF20241}"/>
              </a:ext>
            </a:extLst>
          </p:cNvPr>
          <p:cNvSpPr txBox="1"/>
          <p:nvPr/>
        </p:nvSpPr>
        <p:spPr>
          <a:xfrm>
            <a:off x="434715" y="4369633"/>
            <a:ext cx="8874177" cy="1477328"/>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Ontharding wordt opgenomen in toekomstige projecten</a:t>
            </a:r>
          </a:p>
          <a:p>
            <a:pPr marL="285750" indent="-285750">
              <a:buFont typeface="Arial" panose="020B0604020202020204" pitchFamily="34" charset="0"/>
              <a:buChar char="•"/>
            </a:pPr>
            <a:r>
              <a:rPr lang="nl-BE" dirty="0">
                <a:solidFill>
                  <a:srgbClr val="000000"/>
                </a:solidFill>
                <a:latin typeface="Calibri" panose="020F0502020204030204" pitchFamily="34" charset="0"/>
                <a:ea typeface="Times New Roman" panose="02020603050405020304" pitchFamily="18" charset="0"/>
              </a:rPr>
              <a:t>R</a:t>
            </a:r>
            <a:r>
              <a:rPr lang="nl-BE" sz="1800" dirty="0">
                <a:solidFill>
                  <a:srgbClr val="000000"/>
                </a:solidFill>
                <a:effectLst/>
                <a:latin typeface="Calibri" panose="020F0502020204030204" pitchFamily="34" charset="0"/>
                <a:ea typeface="Times New Roman" panose="02020603050405020304" pitchFamily="18" charset="0"/>
              </a:rPr>
              <a:t>eglement inzake ontharding creëren gelijklopend met andere duurzame reglementen vernieuwen</a:t>
            </a:r>
            <a:r>
              <a:rPr lang="nl-NL" dirty="0"/>
              <a:t> </a:t>
            </a:r>
          </a:p>
          <a:p>
            <a:pPr marL="285750" indent="-285750">
              <a:buFont typeface="Arial" panose="020B0604020202020204" pitchFamily="34" charset="0"/>
              <a:buChar char="•"/>
            </a:pPr>
            <a:r>
              <a:rPr lang="nl-NL" dirty="0"/>
              <a:t>Onderzoek naar vergroening kerkhoven</a:t>
            </a:r>
          </a:p>
        </p:txBody>
      </p:sp>
    </p:spTree>
    <p:extLst>
      <p:ext uri="{BB962C8B-B14F-4D97-AF65-F5344CB8AC3E}">
        <p14:creationId xmlns:p14="http://schemas.microsoft.com/office/powerpoint/2010/main" val="3336886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B8461-9685-F132-F13E-71B7F45468DD}"/>
              </a:ext>
            </a:extLst>
          </p:cNvPr>
          <p:cNvSpPr>
            <a:spLocks noGrp="1"/>
          </p:cNvSpPr>
          <p:nvPr>
            <p:ph type="title"/>
          </p:nvPr>
        </p:nvSpPr>
        <p:spPr/>
        <p:txBody>
          <a:bodyPr/>
          <a:lstStyle/>
          <a:p>
            <a:r>
              <a:rPr lang="nl-NL" dirty="0"/>
              <a:t>Lokaal energie en klimaatpact (LEKP)</a:t>
            </a:r>
            <a:endParaRPr lang="nl-BE" dirty="0"/>
          </a:p>
        </p:txBody>
      </p:sp>
      <p:sp>
        <p:nvSpPr>
          <p:cNvPr id="7" name="Tekstvak 6">
            <a:extLst>
              <a:ext uri="{FF2B5EF4-FFF2-40B4-BE49-F238E27FC236}">
                <a16:creationId xmlns:a16="http://schemas.microsoft.com/office/drawing/2014/main" id="{8C5E2933-4D31-A1E6-EE04-B9E3C811B1CE}"/>
              </a:ext>
            </a:extLst>
          </p:cNvPr>
          <p:cNvSpPr txBox="1"/>
          <p:nvPr/>
        </p:nvSpPr>
        <p:spPr>
          <a:xfrm>
            <a:off x="894413" y="2022018"/>
            <a:ext cx="8104580" cy="400110"/>
          </a:xfrm>
          <a:prstGeom prst="rect">
            <a:avLst/>
          </a:prstGeom>
          <a:noFill/>
        </p:spPr>
        <p:txBody>
          <a:bodyPr wrap="square" rtlCol="0">
            <a:spAutoFit/>
          </a:bodyPr>
          <a:lstStyle/>
          <a:p>
            <a:r>
              <a:rPr lang="nl-NL" sz="2000" b="1" dirty="0">
                <a:latin typeface="Source Sans Pro" panose="020B0503030403020204" pitchFamily="34" charset="0"/>
                <a:ea typeface="Source Sans Pro" panose="020B0503030403020204" pitchFamily="34" charset="0"/>
              </a:rPr>
              <a:t>1 m³ extra opvang van hemelwater per inwoner (Riemst = 16.779 m³) </a:t>
            </a:r>
            <a:endParaRPr lang="nl-BE" sz="2000" b="1" dirty="0">
              <a:latin typeface="Source Sans Pro" panose="020B0503030403020204" pitchFamily="34" charset="0"/>
              <a:ea typeface="Source Sans Pro" panose="020B0503030403020204" pitchFamily="34" charset="0"/>
            </a:endParaRPr>
          </a:p>
        </p:txBody>
      </p:sp>
      <p:pic>
        <p:nvPicPr>
          <p:cNvPr id="8" name="Tijdelijke aanduiding voor inhoud 7">
            <a:extLst>
              <a:ext uri="{FF2B5EF4-FFF2-40B4-BE49-F238E27FC236}">
                <a16:creationId xmlns:a16="http://schemas.microsoft.com/office/drawing/2014/main" id="{CAF1A92F-9AEF-1577-ED79-C593B275A19F}"/>
              </a:ext>
            </a:extLst>
          </p:cNvPr>
          <p:cNvPicPr>
            <a:picLocks noGrp="1" noChangeAspect="1"/>
          </p:cNvPicPr>
          <p:nvPr>
            <p:ph idx="1"/>
          </p:nvPr>
        </p:nvPicPr>
        <p:blipFill>
          <a:blip r:embed="rId3"/>
          <a:stretch>
            <a:fillRect/>
          </a:stretch>
        </p:blipFill>
        <p:spPr>
          <a:xfrm>
            <a:off x="889518" y="2473911"/>
            <a:ext cx="10344150" cy="1695450"/>
          </a:xfrm>
        </p:spPr>
      </p:pic>
      <p:sp>
        <p:nvSpPr>
          <p:cNvPr id="3" name="Tekstvak 2">
            <a:extLst>
              <a:ext uri="{FF2B5EF4-FFF2-40B4-BE49-F238E27FC236}">
                <a16:creationId xmlns:a16="http://schemas.microsoft.com/office/drawing/2014/main" id="{F93D6238-D215-F694-3FD0-038286C7C24E}"/>
              </a:ext>
            </a:extLst>
          </p:cNvPr>
          <p:cNvSpPr txBox="1"/>
          <p:nvPr/>
        </p:nvSpPr>
        <p:spPr>
          <a:xfrm>
            <a:off x="838200" y="4419218"/>
            <a:ext cx="8217007" cy="1754326"/>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Riemst = voorbeeldgemeente</a:t>
            </a:r>
          </a:p>
          <a:p>
            <a:pPr marL="285750" indent="-285750">
              <a:buFont typeface="Arial" panose="020B0604020202020204" pitchFamily="34" charset="0"/>
              <a:buChar char="•"/>
            </a:pPr>
            <a:r>
              <a:rPr lang="nl-NL" dirty="0"/>
              <a:t>Al jaren geleden hemelwateropvang hoeveelheid bereikt</a:t>
            </a:r>
          </a:p>
          <a:p>
            <a:pPr marL="285750" indent="-285750">
              <a:buFont typeface="Arial" panose="020B0604020202020204" pitchFamily="34" charset="0"/>
              <a:buChar char="•"/>
            </a:pPr>
            <a:r>
              <a:rPr lang="nl-NL" dirty="0"/>
              <a:t>Blijven hier acties op inzetten</a:t>
            </a:r>
          </a:p>
          <a:p>
            <a:pPr marL="285750" indent="-285750">
              <a:buFont typeface="Arial" panose="020B0604020202020204" pitchFamily="34" charset="0"/>
              <a:buChar char="•"/>
            </a:pPr>
            <a:r>
              <a:rPr lang="nl-NL" dirty="0"/>
              <a:t>Hemelwater en droogteplan </a:t>
            </a:r>
          </a:p>
          <a:p>
            <a:endParaRPr lang="nl-BE" dirty="0"/>
          </a:p>
        </p:txBody>
      </p:sp>
    </p:spTree>
    <p:extLst>
      <p:ext uri="{BB962C8B-B14F-4D97-AF65-F5344CB8AC3E}">
        <p14:creationId xmlns:p14="http://schemas.microsoft.com/office/powerpoint/2010/main" val="425620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C3C48-506E-1D50-E709-3498096D0C88}"/>
              </a:ext>
            </a:extLst>
          </p:cNvPr>
          <p:cNvSpPr>
            <a:spLocks noGrp="1"/>
          </p:cNvSpPr>
          <p:nvPr>
            <p:ph type="title"/>
          </p:nvPr>
        </p:nvSpPr>
        <p:spPr/>
        <p:txBody>
          <a:bodyPr/>
          <a:lstStyle/>
          <a:p>
            <a:r>
              <a:rPr lang="nl-NL" dirty="0"/>
              <a:t>Lokaal energie en klimaatpact (LEKP)</a:t>
            </a:r>
            <a:endParaRPr lang="nl-BE" dirty="0"/>
          </a:p>
        </p:txBody>
      </p:sp>
      <p:pic>
        <p:nvPicPr>
          <p:cNvPr id="5" name="Tijdelijke aanduiding voor inhoud 4">
            <a:extLst>
              <a:ext uri="{FF2B5EF4-FFF2-40B4-BE49-F238E27FC236}">
                <a16:creationId xmlns:a16="http://schemas.microsoft.com/office/drawing/2014/main" id="{6E61DFC9-AFD5-2CF1-468C-17A8900D9E48}"/>
              </a:ext>
            </a:extLst>
          </p:cNvPr>
          <p:cNvPicPr>
            <a:picLocks noGrp="1" noChangeAspect="1"/>
          </p:cNvPicPr>
          <p:nvPr>
            <p:ph idx="1"/>
          </p:nvPr>
        </p:nvPicPr>
        <p:blipFill>
          <a:blip r:embed="rId2"/>
          <a:stretch>
            <a:fillRect/>
          </a:stretch>
        </p:blipFill>
        <p:spPr>
          <a:xfrm>
            <a:off x="3280044" y="1825625"/>
            <a:ext cx="5631911" cy="4351338"/>
          </a:xfrm>
        </p:spPr>
      </p:pic>
    </p:spTree>
    <p:extLst>
      <p:ext uri="{BB962C8B-B14F-4D97-AF65-F5344CB8AC3E}">
        <p14:creationId xmlns:p14="http://schemas.microsoft.com/office/powerpoint/2010/main" val="368034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364C627-EAB6-BF32-00BB-A178B8A9C23F}"/>
              </a:ext>
            </a:extLst>
          </p:cNvPr>
          <p:cNvGraphicFramePr/>
          <p:nvPr>
            <p:extLst>
              <p:ext uri="{D42A27DB-BD31-4B8C-83A1-F6EECF244321}">
                <p14:modId xmlns:p14="http://schemas.microsoft.com/office/powerpoint/2010/main" val="3346167723"/>
              </p:ext>
            </p:extLst>
          </p:nvPr>
        </p:nvGraphicFramePr>
        <p:xfrm>
          <a:off x="838200" y="3882484"/>
          <a:ext cx="7553353" cy="991614"/>
        </p:xfrm>
        <a:graphic>
          <a:graphicData uri="http://schemas.openxmlformats.org/drawingml/2006/table">
            <a:tbl>
              <a:tblPr firstRow="1" bandRow="1">
                <a:tableStyleId>{5940675A-B579-460E-94D1-54222C63F5DA}</a:tableStyleId>
              </a:tblPr>
              <a:tblGrid>
                <a:gridCol w="4292913">
                  <a:extLst>
                    <a:ext uri="{9D8B030D-6E8A-4147-A177-3AD203B41FA5}">
                      <a16:colId xmlns:a16="http://schemas.microsoft.com/office/drawing/2014/main" val="20000"/>
                    </a:ext>
                  </a:extLst>
                </a:gridCol>
                <a:gridCol w="1630220">
                  <a:extLst>
                    <a:ext uri="{9D8B030D-6E8A-4147-A177-3AD203B41FA5}">
                      <a16:colId xmlns:a16="http://schemas.microsoft.com/office/drawing/2014/main" val="20001"/>
                    </a:ext>
                  </a:extLst>
                </a:gridCol>
                <a:gridCol w="1630220">
                  <a:extLst>
                    <a:ext uri="{9D8B030D-6E8A-4147-A177-3AD203B41FA5}">
                      <a16:colId xmlns:a16="http://schemas.microsoft.com/office/drawing/2014/main" val="20002"/>
                    </a:ext>
                  </a:extLst>
                </a:gridCol>
              </a:tblGrid>
              <a:tr h="330538">
                <a:tc>
                  <a:txBody>
                    <a:bodyPr/>
                    <a:lstStyle/>
                    <a:p>
                      <a:pPr indent="0">
                        <a:buNone/>
                      </a:pPr>
                      <a:r>
                        <a:rPr lang="en-US" sz="1000" b="0" dirty="0" err="1">
                          <a:latin typeface="FlandersArtSans-Medium" panose="00000600000000000000" charset="0"/>
                          <a:cs typeface="FlandersArtSans-Medium" panose="00000600000000000000" charset="0"/>
                        </a:rPr>
                        <a:t>Doelstelling</a:t>
                      </a:r>
                      <a:endParaRPr lang="en-US" altLang="en-US" sz="1000" b="0" dirty="0">
                        <a:latin typeface="FlandersArtSans-Medium" panose="00000600000000000000" charset="0"/>
                        <a:ea typeface="FlandersArtSans-Medium" panose="00000600000000000000" charset="0"/>
                        <a:cs typeface="FlandersArtSans-Medium" panose="00000600000000000000" charset="0"/>
                      </a:endParaRPr>
                    </a:p>
                  </a:txBody>
                  <a:tcPr marL="68580" marR="68580" marT="0" marB="0" anchor="ctr">
                    <a:lnL w="12700" cap="flat" cmpd="sng">
                      <a:solidFill>
                        <a:srgbClr val="F0D70F"/>
                      </a:solidFill>
                      <a:prstDash val="solid"/>
                      <a:headEnd type="none" w="med" len="med"/>
                      <a:tailEnd type="none" w="med" len="med"/>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0D70F"/>
                    </a:solidFill>
                  </a:tcPr>
                </a:tc>
                <a:tc>
                  <a:txBody>
                    <a:bodyPr/>
                    <a:lstStyle/>
                    <a:p>
                      <a:pPr indent="0" algn="ctr">
                        <a:buNone/>
                      </a:pPr>
                      <a:r>
                        <a:rPr lang="en-US" sz="1000" b="0" dirty="0">
                          <a:latin typeface="FlandersArtSans-Medium" panose="00000600000000000000" charset="0"/>
                          <a:cs typeface="FlandersArtSans-Medium" panose="00000600000000000000" charset="0"/>
                        </a:rPr>
                        <a:t>Riemst</a:t>
                      </a:r>
                      <a:endParaRPr lang="en-US" altLang="en-US" sz="1000" b="0" dirty="0">
                        <a:latin typeface="FlandersArtSans-Medium" panose="00000600000000000000" charset="0"/>
                        <a:ea typeface="FlandersArtSans-Medium" panose="00000600000000000000" charset="0"/>
                        <a:cs typeface="FlandersArtSans-Medium" panose="00000600000000000000" charset="0"/>
                      </a:endParaRPr>
                    </a:p>
                  </a:txBody>
                  <a:tcPr marL="68580" marR="68580" marT="0" marB="0" anchor="ctr">
                    <a:lnL>
                      <a:noFill/>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0D70F"/>
                    </a:solidFill>
                  </a:tcPr>
                </a:tc>
                <a:tc>
                  <a:txBody>
                    <a:bodyPr/>
                    <a:lstStyle/>
                    <a:p>
                      <a:pPr indent="0" algn="ctr">
                        <a:buNone/>
                      </a:pPr>
                      <a:r>
                        <a:rPr lang="en-US" sz="1000" b="0">
                          <a:latin typeface="FlandersArtSans-Medium" panose="00000600000000000000" charset="0"/>
                          <a:cs typeface="FlandersArtSans-Medium" panose="00000600000000000000" charset="0"/>
                        </a:rPr>
                        <a:t>Vlaams Gewest</a:t>
                      </a:r>
                      <a:endParaRPr lang="en-US" altLang="en-US" sz="1000" b="0">
                        <a:latin typeface="FlandersArtSans-Medium" panose="00000600000000000000" charset="0"/>
                        <a:ea typeface="FlandersArtSans-Medium" panose="00000600000000000000" charset="0"/>
                        <a:cs typeface="FlandersArtSans-Medium" panose="00000600000000000000" charset="0"/>
                      </a:endParaRPr>
                    </a:p>
                  </a:txBody>
                  <a:tcPr marL="68580" marR="68580" marT="0" marB="0" anchor="ctr">
                    <a:lnL>
                      <a:noFill/>
                    </a:lnL>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0D70F"/>
                    </a:solidFill>
                  </a:tcPr>
                </a:tc>
                <a:extLst>
                  <a:ext uri="{0D108BD9-81ED-4DB2-BD59-A6C34878D82A}">
                    <a16:rowId xmlns:a16="http://schemas.microsoft.com/office/drawing/2014/main" val="10000"/>
                  </a:ext>
                </a:extLst>
              </a:tr>
              <a:tr h="330538">
                <a:tc gridSpan="3">
                  <a:txBody>
                    <a:bodyPr/>
                    <a:lstStyle/>
                    <a:p>
                      <a:pPr indent="0">
                        <a:buNone/>
                      </a:pPr>
                      <a:r>
                        <a:rPr lang="en-US" sz="1000" b="1" dirty="0" err="1">
                          <a:latin typeface="FlandersArtSans-Medium" panose="00000600000000000000" charset="0"/>
                          <a:cs typeface="FlandersArtSans-Medium" panose="00000600000000000000" charset="0"/>
                        </a:rPr>
                        <a:t>Burgemeestersconvenant</a:t>
                      </a:r>
                      <a:r>
                        <a:rPr lang="en-US" sz="1000" b="1" dirty="0">
                          <a:latin typeface="FlandersArtSans-Medium" panose="00000600000000000000" charset="0"/>
                          <a:cs typeface="FlandersArtSans-Medium" panose="00000600000000000000" charset="0"/>
                        </a:rPr>
                        <a:t> </a:t>
                      </a:r>
                      <a:r>
                        <a:rPr lang="en-US" sz="1000" b="1" dirty="0" err="1">
                          <a:latin typeface="FlandersArtSans-Medium" panose="00000600000000000000" charset="0"/>
                          <a:cs typeface="FlandersArtSans-Medium" panose="00000600000000000000" charset="0"/>
                        </a:rPr>
                        <a:t>getekend</a:t>
                      </a:r>
                      <a:endParaRPr lang="en-US" altLang="en-US" sz="1000" b="1" dirty="0">
                        <a:latin typeface="FlandersArtSans-Medium" panose="00000600000000000000" charset="0"/>
                        <a:ea typeface="FlandersArtSans-Medium" panose="00000600000000000000" charset="0"/>
                        <a:cs typeface="FlandersArtSans-Medium" panose="00000600000000000000" charset="0"/>
                      </a:endParaRPr>
                    </a:p>
                  </a:txBody>
                  <a:tcPr marL="68580" marR="68580" marT="0" marB="0">
                    <a:lnL w="12700" cap="flat" cmpd="sng">
                      <a:solidFill>
                        <a:srgbClr val="F0D70F"/>
                      </a:solidFill>
                      <a:prstDash val="solid"/>
                      <a:headEnd type="none" w="med" len="med"/>
                      <a:tailEnd type="none" w="med" len="med"/>
                    </a:lnL>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EF2CC"/>
                    </a:solidFill>
                  </a:tcPr>
                </a:tc>
                <a:tc hMerge="1">
                  <a:txBody>
                    <a:bodyPr/>
                    <a:lstStyle/>
                    <a:p>
                      <a:endParaRPr lang="nl-BE"/>
                    </a:p>
                  </a:txBody>
                  <a:tcP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tcPr>
                </a:tc>
                <a:tc hMerge="1">
                  <a:txBody>
                    <a:bodyPr/>
                    <a:lstStyle/>
                    <a:p>
                      <a:endParaRPr lang="nl-BE"/>
                    </a:p>
                  </a:txBody>
                  <a:tcPr>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tcPr>
                </a:tc>
                <a:extLst>
                  <a:ext uri="{0D108BD9-81ED-4DB2-BD59-A6C34878D82A}">
                    <a16:rowId xmlns:a16="http://schemas.microsoft.com/office/drawing/2014/main" val="10001"/>
                  </a:ext>
                </a:extLst>
              </a:tr>
              <a:tr h="330538">
                <a:tc>
                  <a:txBody>
                    <a:bodyPr/>
                    <a:lstStyle/>
                    <a:p>
                      <a:pPr indent="0">
                        <a:buNone/>
                      </a:pPr>
                      <a:r>
                        <a:rPr lang="en-US" sz="1000" b="0">
                          <a:latin typeface="FlandersArtSans-Regular" panose="00000500000000000000" pitchFamily="2" charset="0"/>
                          <a:cs typeface="FlandersArtSans-Regular" panose="00000500000000000000" pitchFamily="2" charset="0"/>
                        </a:rPr>
                        <a:t>Getekend</a:t>
                      </a:r>
                      <a:endParaRPr lang="en-US" altLang="en-US" sz="1000" b="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w="12700" cap="flat" cmpd="sng">
                      <a:solidFill>
                        <a:srgbClr val="F0D70F"/>
                      </a:solidFill>
                      <a:prstDash val="solid"/>
                      <a:headEnd type="none" w="med" len="med"/>
                      <a:tailEnd type="none" w="med" len="med"/>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tc>
                  <a:txBody>
                    <a:bodyPr/>
                    <a:lstStyle/>
                    <a:p>
                      <a:pPr indent="0" algn="ctr">
                        <a:buNone/>
                      </a:pPr>
                      <a:r>
                        <a:rPr lang="en-US" sz="1000" b="0">
                          <a:latin typeface="FlandersArtSans-Regular" panose="00000500000000000000" pitchFamily="2" charset="0"/>
                          <a:cs typeface="FlandersArtSans-Regular" panose="00000500000000000000" pitchFamily="2" charset="0"/>
                        </a:rPr>
                        <a:t>Ja</a:t>
                      </a:r>
                      <a:endParaRPr lang="en-US" altLang="en-US" sz="1000" b="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a:noFill/>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tc>
                  <a:txBody>
                    <a:bodyPr/>
                    <a:lstStyle/>
                    <a:p>
                      <a:pPr indent="0" algn="ctr">
                        <a:buNone/>
                      </a:pPr>
                      <a:r>
                        <a:rPr lang="en-US" sz="1000" b="0" dirty="0">
                          <a:latin typeface="FlandersArtSans-Regular" panose="00000500000000000000" pitchFamily="2" charset="0"/>
                          <a:cs typeface="FlandersArtSans-Regular" panose="00000500000000000000" pitchFamily="2" charset="0"/>
                        </a:rPr>
                        <a:t>295</a:t>
                      </a:r>
                      <a:endParaRPr lang="en-US" altLang="en-US" sz="1000" b="0" dirty="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a:noFill/>
                    </a:lnL>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itel 1">
            <a:extLst>
              <a:ext uri="{FF2B5EF4-FFF2-40B4-BE49-F238E27FC236}">
                <a16:creationId xmlns:a16="http://schemas.microsoft.com/office/drawing/2014/main" id="{69D7E44D-7A3E-F541-34A9-69FC388A6450}"/>
              </a:ext>
            </a:extLst>
          </p:cNvPr>
          <p:cNvSpPr>
            <a:spLocks noGrp="1"/>
          </p:cNvSpPr>
          <p:nvPr>
            <p:ph type="title"/>
          </p:nvPr>
        </p:nvSpPr>
        <p:spPr>
          <a:xfrm>
            <a:off x="838200" y="365125"/>
            <a:ext cx="10515600" cy="1325563"/>
          </a:xfrm>
        </p:spPr>
        <p:txBody>
          <a:bodyPr/>
          <a:lstStyle/>
          <a:p>
            <a:r>
              <a:rPr lang="nl-NL" dirty="0"/>
              <a:t>Burgemeestersconvenant</a:t>
            </a:r>
            <a:endParaRPr lang="nl-BE" dirty="0"/>
          </a:p>
        </p:txBody>
      </p:sp>
      <p:sp>
        <p:nvSpPr>
          <p:cNvPr id="6" name="Tekstvak 5">
            <a:extLst>
              <a:ext uri="{FF2B5EF4-FFF2-40B4-BE49-F238E27FC236}">
                <a16:creationId xmlns:a16="http://schemas.microsoft.com/office/drawing/2014/main" id="{00B4B711-FB1A-49F1-1F38-42E24B94B332}"/>
              </a:ext>
            </a:extLst>
          </p:cNvPr>
          <p:cNvSpPr txBox="1"/>
          <p:nvPr/>
        </p:nvSpPr>
        <p:spPr>
          <a:xfrm>
            <a:off x="838200" y="1419283"/>
            <a:ext cx="6693109" cy="369332"/>
          </a:xfrm>
          <a:prstGeom prst="rect">
            <a:avLst/>
          </a:prstGeom>
          <a:noFill/>
        </p:spPr>
        <p:txBody>
          <a:bodyPr wrap="square" rtlCol="0">
            <a:spAutoFit/>
          </a:bodyPr>
          <a:lstStyle/>
          <a:p>
            <a:r>
              <a:rPr lang="nl-NL" b="1" dirty="0"/>
              <a:t>Ondertekend </a:t>
            </a:r>
            <a:r>
              <a:rPr lang="nl-NL" b="1" dirty="0" err="1"/>
              <a:t>Burgemeesterconvenant</a:t>
            </a:r>
            <a:endParaRPr lang="nl-BE" b="1" dirty="0"/>
          </a:p>
        </p:txBody>
      </p:sp>
      <p:sp>
        <p:nvSpPr>
          <p:cNvPr id="7" name="Tekstvak 6">
            <a:extLst>
              <a:ext uri="{FF2B5EF4-FFF2-40B4-BE49-F238E27FC236}">
                <a16:creationId xmlns:a16="http://schemas.microsoft.com/office/drawing/2014/main" id="{1FB5F815-55E1-54C1-372A-22C430E1290B}"/>
              </a:ext>
            </a:extLst>
          </p:cNvPr>
          <p:cNvSpPr txBox="1"/>
          <p:nvPr/>
        </p:nvSpPr>
        <p:spPr>
          <a:xfrm>
            <a:off x="838200" y="1690688"/>
            <a:ext cx="7553353" cy="1754326"/>
          </a:xfrm>
          <a:prstGeom prst="rect">
            <a:avLst/>
          </a:prstGeom>
          <a:noFill/>
        </p:spPr>
        <p:txBody>
          <a:bodyPr wrap="square" rtlCol="0">
            <a:spAutoFit/>
          </a:bodyPr>
          <a:lstStyle/>
          <a:p>
            <a:r>
              <a:rPr lang="nl-BE" dirty="0"/>
              <a:t>In 2008 werd het burgemeestersconvenant in Europa gelanceerd om een geïntegreerde aanpak voor de mitigatie van en aanpassing aan klimaatsverandering te bekomen. Het LEKP omvat de doelstellingen uit het burgemeestersconvenant. Doordat het lokaal bestuur het LEKP ondertekent, engageert het zich om in eerste instantie het Burgemeestersconvenant 2030 te ondertekenen en uit te werken.</a:t>
            </a:r>
          </a:p>
        </p:txBody>
      </p:sp>
    </p:spTree>
    <p:extLst>
      <p:ext uri="{BB962C8B-B14F-4D97-AF65-F5344CB8AC3E}">
        <p14:creationId xmlns:p14="http://schemas.microsoft.com/office/powerpoint/2010/main" val="1112126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D155648-7882-C654-6885-643DAB710288}"/>
              </a:ext>
            </a:extLst>
          </p:cNvPr>
          <p:cNvSpPr>
            <a:spLocks noGrp="1"/>
          </p:cNvSpPr>
          <p:nvPr>
            <p:ph idx="1"/>
          </p:nvPr>
        </p:nvSpPr>
        <p:spPr/>
        <p:txBody>
          <a:bodyPr/>
          <a:lstStyle/>
          <a:p>
            <a:r>
              <a:rPr lang="nl-BE" dirty="0"/>
              <a:t>Binnen Vlaanderen beheren de lokale overheden ongeveer 1,2 miljoen openbare lichtpunten. Lichtpunten omschakelen naar </a:t>
            </a:r>
            <a:r>
              <a:rPr lang="nl-BE" dirty="0" err="1"/>
              <a:t>LED-lampen</a:t>
            </a:r>
            <a:r>
              <a:rPr lang="nl-BE" dirty="0"/>
              <a:t> verlaagt het energieverbruik. Binnen het LEKP engageren de lokale besturen zich om alle openbare verlichting om te schakelen naar LED tegen 2030</a:t>
            </a:r>
          </a:p>
          <a:p>
            <a:r>
              <a:rPr lang="nl-BE" dirty="0"/>
              <a:t>Fluvius wilt sneller gaan </a:t>
            </a:r>
            <a:r>
              <a:rPr lang="nl-BE" dirty="0" err="1"/>
              <a:t>verledden</a:t>
            </a:r>
            <a:r>
              <a:rPr lang="nl-BE" dirty="0"/>
              <a:t> tegen 2028</a:t>
            </a:r>
          </a:p>
          <a:p>
            <a:r>
              <a:rPr lang="nl-BE" dirty="0"/>
              <a:t>Besparing energie tot 40% door </a:t>
            </a:r>
            <a:r>
              <a:rPr lang="nl-BE" dirty="0" err="1"/>
              <a:t>verledding</a:t>
            </a:r>
            <a:endParaRPr lang="nl-BE" dirty="0"/>
          </a:p>
        </p:txBody>
      </p:sp>
      <p:sp>
        <p:nvSpPr>
          <p:cNvPr id="4" name="Titel 3">
            <a:extLst>
              <a:ext uri="{FF2B5EF4-FFF2-40B4-BE49-F238E27FC236}">
                <a16:creationId xmlns:a16="http://schemas.microsoft.com/office/drawing/2014/main" id="{B82D4616-B680-A52D-6419-216E75AD783E}"/>
              </a:ext>
            </a:extLst>
          </p:cNvPr>
          <p:cNvSpPr txBox="1">
            <a:spLocks noGrp="1"/>
          </p:cNvSpPr>
          <p:nvPr>
            <p:ph type="title"/>
          </p:nvPr>
        </p:nvSpPr>
        <p:spPr>
          <a:xfrm>
            <a:off x="838200" y="365125"/>
            <a:ext cx="10515600" cy="1325563"/>
          </a:xfrm>
          <a:prstGeom prst="rect">
            <a:avLst/>
          </a:prstGeom>
          <a:noFill/>
        </p:spPr>
        <p:txBody>
          <a:bodyPr wrap="none" rtlCol="0">
            <a:spAutoFit/>
          </a:bodyPr>
          <a:lstStyle/>
          <a:p>
            <a:pPr algn="l"/>
            <a:r>
              <a:rPr lang="nl-BE" sz="3200" dirty="0" err="1">
                <a:latin typeface="+mj-lt"/>
              </a:rPr>
              <a:t>VerLEDing</a:t>
            </a:r>
            <a:r>
              <a:rPr lang="nl-BE" sz="3200" dirty="0">
                <a:latin typeface="+mj-lt"/>
              </a:rPr>
              <a:t> (1/2)</a:t>
            </a:r>
          </a:p>
        </p:txBody>
      </p:sp>
    </p:spTree>
    <p:extLst>
      <p:ext uri="{BB962C8B-B14F-4D97-AF65-F5344CB8AC3E}">
        <p14:creationId xmlns:p14="http://schemas.microsoft.com/office/powerpoint/2010/main" val="164132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BFBA5BF5-441A-2C7A-BABE-7963C008EF32}"/>
              </a:ext>
            </a:extLst>
          </p:cNvPr>
          <p:cNvPicPr>
            <a:picLocks noGrp="1" noChangeAspect="1"/>
          </p:cNvPicPr>
          <p:nvPr>
            <p:ph idx="1"/>
          </p:nvPr>
        </p:nvPicPr>
        <p:blipFill>
          <a:blip r:embed="rId3"/>
          <a:stretch>
            <a:fillRect/>
          </a:stretch>
        </p:blipFill>
        <p:spPr>
          <a:xfrm>
            <a:off x="838200" y="2333855"/>
            <a:ext cx="10515600" cy="2234145"/>
          </a:xfrm>
        </p:spPr>
      </p:pic>
      <p:sp>
        <p:nvSpPr>
          <p:cNvPr id="6" name="Tekstvak 5">
            <a:extLst>
              <a:ext uri="{FF2B5EF4-FFF2-40B4-BE49-F238E27FC236}">
                <a16:creationId xmlns:a16="http://schemas.microsoft.com/office/drawing/2014/main" id="{0FF4315D-9032-737F-BC74-C2F33F183A8D}"/>
              </a:ext>
            </a:extLst>
          </p:cNvPr>
          <p:cNvSpPr txBox="1"/>
          <p:nvPr/>
        </p:nvSpPr>
        <p:spPr>
          <a:xfrm>
            <a:off x="1318727" y="1889891"/>
            <a:ext cx="6008914" cy="400110"/>
          </a:xfrm>
          <a:prstGeom prst="rect">
            <a:avLst/>
          </a:prstGeom>
          <a:noFill/>
        </p:spPr>
        <p:txBody>
          <a:bodyPr wrap="square" rtlCol="0">
            <a:spAutoFit/>
          </a:bodyPr>
          <a:lstStyle/>
          <a:p>
            <a:r>
              <a:rPr lang="nl-NL" sz="2000" b="1" dirty="0">
                <a:latin typeface="Source Sans Pro" panose="020B0503030403020204" pitchFamily="34" charset="0"/>
                <a:ea typeface="Source Sans Pro" panose="020B0503030403020204" pitchFamily="34" charset="0"/>
              </a:rPr>
              <a:t>Openbare verlichting omschakelen naar LED</a:t>
            </a:r>
            <a:endParaRPr lang="nl-BE" sz="2000" b="1" dirty="0">
              <a:latin typeface="Source Sans Pro" panose="020B0503030403020204" pitchFamily="34" charset="0"/>
              <a:ea typeface="Source Sans Pro" panose="020B0503030403020204" pitchFamily="34" charset="0"/>
            </a:endParaRPr>
          </a:p>
        </p:txBody>
      </p:sp>
      <p:sp>
        <p:nvSpPr>
          <p:cNvPr id="3" name="Titel 2">
            <a:extLst>
              <a:ext uri="{FF2B5EF4-FFF2-40B4-BE49-F238E27FC236}">
                <a16:creationId xmlns:a16="http://schemas.microsoft.com/office/drawing/2014/main" id="{19EF5DD2-B82D-FFBB-6708-7742E8BC980D}"/>
              </a:ext>
            </a:extLst>
          </p:cNvPr>
          <p:cNvSpPr txBox="1">
            <a:spLocks noGrp="1"/>
          </p:cNvSpPr>
          <p:nvPr>
            <p:ph type="title"/>
          </p:nvPr>
        </p:nvSpPr>
        <p:spPr>
          <a:xfrm>
            <a:off x="838200" y="760141"/>
            <a:ext cx="2710165" cy="535531"/>
          </a:xfrm>
          <a:prstGeom prst="rect">
            <a:avLst/>
          </a:prstGeom>
          <a:noFill/>
        </p:spPr>
        <p:txBody>
          <a:bodyPr wrap="none" rtlCol="0">
            <a:spAutoFit/>
          </a:bodyPr>
          <a:lstStyle/>
          <a:p>
            <a:pPr algn="l"/>
            <a:r>
              <a:rPr lang="nl-BE" sz="3200" dirty="0" err="1">
                <a:latin typeface="+mj-lt"/>
              </a:rPr>
              <a:t>VerLEDing</a:t>
            </a:r>
            <a:r>
              <a:rPr lang="nl-BE" sz="3200" dirty="0">
                <a:latin typeface="+mj-lt"/>
              </a:rPr>
              <a:t> (2/2)</a:t>
            </a:r>
          </a:p>
        </p:txBody>
      </p:sp>
    </p:spTree>
    <p:extLst>
      <p:ext uri="{BB962C8B-B14F-4D97-AF65-F5344CB8AC3E}">
        <p14:creationId xmlns:p14="http://schemas.microsoft.com/office/powerpoint/2010/main" val="406782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69936C-85F3-6AFC-34D9-A8DE26D520E9}"/>
              </a:ext>
            </a:extLst>
          </p:cNvPr>
          <p:cNvSpPr>
            <a:spLocks noGrp="1"/>
          </p:cNvSpPr>
          <p:nvPr>
            <p:ph type="title"/>
          </p:nvPr>
        </p:nvSpPr>
        <p:spPr/>
        <p:txBody>
          <a:bodyPr/>
          <a:lstStyle/>
          <a:p>
            <a:r>
              <a:rPr lang="nl-NL" dirty="0"/>
              <a:t>Lokaal energie en klimaatpact (LEKP)</a:t>
            </a:r>
            <a:endParaRPr lang="nl-BE" dirty="0"/>
          </a:p>
        </p:txBody>
      </p:sp>
      <p:pic>
        <p:nvPicPr>
          <p:cNvPr id="1028" name="Picture 4" descr="LEEFMILIEU EN DUURZAAMHEID - Lokaal klimaat pact — Toon Vandeurzen">
            <a:extLst>
              <a:ext uri="{FF2B5EF4-FFF2-40B4-BE49-F238E27FC236}">
                <a16:creationId xmlns:a16="http://schemas.microsoft.com/office/drawing/2014/main" id="{0CAD9C08-B315-ABD2-542F-21C5104282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2702" y="1383976"/>
            <a:ext cx="4849258" cy="453163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95CB0DA-B36F-C773-9877-D0070F23FE80}"/>
              </a:ext>
            </a:extLst>
          </p:cNvPr>
          <p:cNvSpPr txBox="1"/>
          <p:nvPr/>
        </p:nvSpPr>
        <p:spPr>
          <a:xfrm>
            <a:off x="777551" y="1542661"/>
            <a:ext cx="4595151" cy="4524315"/>
          </a:xfrm>
          <a:prstGeom prst="rect">
            <a:avLst/>
          </a:prstGeom>
          <a:noFill/>
        </p:spPr>
        <p:txBody>
          <a:bodyPr wrap="square" rtlCol="0">
            <a:spAutoFit/>
          </a:bodyPr>
          <a:lstStyle/>
          <a:p>
            <a:pPr marL="285750" indent="-285750">
              <a:buFont typeface="Arial" panose="020B0604020202020204" pitchFamily="34" charset="0"/>
              <a:buChar char="•"/>
            </a:pPr>
            <a:r>
              <a:rPr lang="nl-BE" dirty="0">
                <a:latin typeface="Source Sans Pro" panose="020B0503030403020204" pitchFamily="34" charset="0"/>
                <a:ea typeface="Source Sans Pro" panose="020B0503030403020204" pitchFamily="34" charset="0"/>
              </a:rPr>
              <a:t>40% reductie van de CO2-uitstoot van de eigen gebouwen in 2030 </a:t>
            </a:r>
            <a:r>
              <a:rPr lang="nl-BE" dirty="0" err="1">
                <a:latin typeface="Source Sans Pro" panose="020B0503030403020204" pitchFamily="34" charset="0"/>
                <a:ea typeface="Source Sans Pro" panose="020B0503030403020204" pitchFamily="34" charset="0"/>
              </a:rPr>
              <a:t>tov</a:t>
            </a:r>
            <a:r>
              <a:rPr lang="nl-BE" dirty="0">
                <a:latin typeface="Source Sans Pro" panose="020B0503030403020204" pitchFamily="34" charset="0"/>
                <a:ea typeface="Source Sans Pro" panose="020B0503030403020204" pitchFamily="34" charset="0"/>
              </a:rPr>
              <a:t> 2015 (herrekend = 29,3% ten opzichte van referentiejaar 2019)</a:t>
            </a:r>
          </a:p>
          <a:p>
            <a:pPr marL="285750" indent="-285750">
              <a:buFont typeface="Arial" panose="020B0604020202020204" pitchFamily="34" charset="0"/>
              <a:buChar char="•"/>
            </a:pPr>
            <a:endParaRPr lang="nl-BE"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nl-BE" dirty="0">
                <a:latin typeface="Source Sans Pro" panose="020B0503030403020204" pitchFamily="34" charset="0"/>
                <a:ea typeface="Source Sans Pro" panose="020B0503030403020204" pitchFamily="34" charset="0"/>
              </a:rPr>
              <a:t>alle openbare verlichting omschakelen naar LED tegen 2030</a:t>
            </a:r>
          </a:p>
          <a:p>
            <a:pPr marL="285750" indent="-285750">
              <a:buFont typeface="Arial" panose="020B0604020202020204" pitchFamily="34" charset="0"/>
              <a:buChar char="•"/>
            </a:pPr>
            <a:endParaRPr lang="nl-BE"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nl-BE" dirty="0">
                <a:latin typeface="Source Sans Pro" panose="020B0503030403020204" pitchFamily="34" charset="0"/>
                <a:ea typeface="Source Sans Pro" panose="020B0503030403020204" pitchFamily="34" charset="0"/>
              </a:rPr>
              <a:t>het draagvlak voor hernieuwbare energie te verhogen, geen heffing op hernieuwbare energie</a:t>
            </a:r>
          </a:p>
          <a:p>
            <a:pPr marL="285750" indent="-285750">
              <a:buFont typeface="Arial" panose="020B0604020202020204" pitchFamily="34" charset="0"/>
              <a:buChar char="•"/>
            </a:pPr>
            <a:endParaRPr lang="nl-BE"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nl-BE" dirty="0">
                <a:latin typeface="Source Sans Pro" panose="020B0503030403020204" pitchFamily="34" charset="0"/>
                <a:ea typeface="Source Sans Pro" panose="020B0503030403020204" pitchFamily="34" charset="0"/>
              </a:rPr>
              <a:t>Opmaak energiezorgplan</a:t>
            </a:r>
          </a:p>
          <a:p>
            <a:pPr marL="285750" indent="-285750">
              <a:buFont typeface="Arial" panose="020B0604020202020204" pitchFamily="34" charset="0"/>
              <a:buChar char="•"/>
            </a:pPr>
            <a:endParaRPr lang="nl-BE" dirty="0">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nl-BE" dirty="0">
                <a:latin typeface="Source Sans Pro" panose="020B0503030403020204" pitchFamily="34" charset="0"/>
                <a:ea typeface="Source Sans Pro" panose="020B0503030403020204" pitchFamily="34" charset="0"/>
              </a:rPr>
              <a:t>de concrete en zichtbare streefdoelen uit de 4 werven van het Pact te behalen</a:t>
            </a:r>
          </a:p>
        </p:txBody>
      </p:sp>
    </p:spTree>
    <p:extLst>
      <p:ext uri="{BB962C8B-B14F-4D97-AF65-F5344CB8AC3E}">
        <p14:creationId xmlns:p14="http://schemas.microsoft.com/office/powerpoint/2010/main" val="26139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8738D52-A8C7-037F-834B-7341C79328A3}"/>
              </a:ext>
            </a:extLst>
          </p:cNvPr>
          <p:cNvSpPr>
            <a:spLocks noGrp="1"/>
          </p:cNvSpPr>
          <p:nvPr>
            <p:ph idx="1"/>
          </p:nvPr>
        </p:nvSpPr>
        <p:spPr/>
        <p:txBody>
          <a:bodyPr>
            <a:normAutofit/>
          </a:bodyPr>
          <a:lstStyle/>
          <a:p>
            <a:pPr marL="285750" indent="-285750">
              <a:lnSpc>
                <a:spcPct val="130000"/>
              </a:lnSpc>
              <a:buFont typeface="Arial" panose="020B0604020202020204" pitchFamily="34" charset="0"/>
              <a:buChar char="•"/>
            </a:pPr>
            <a:r>
              <a:rPr lang="nl-BE" dirty="0">
                <a:latin typeface="FlandersArtSans-Regular" panose="00000500000000000000" pitchFamily="2" charset="0"/>
              </a:rPr>
              <a:t>Door het LEKP te ondertekenen verbindt het lokaal bestuur zich ertoe om </a:t>
            </a:r>
            <a:r>
              <a:rPr lang="nl-BE" b="1" dirty="0">
                <a:latin typeface="FlandersArtSans-Regular" panose="00000500000000000000" pitchFamily="2" charset="0"/>
              </a:rPr>
              <a:t>een gemiddelde jaarlijkse primaire energiebesparing van minstens 2,09% te realiseren in de eigen gebouwen (inclusief technische infrastructuur, exclusief onroerend erfgoed)</a:t>
            </a:r>
            <a:r>
              <a:rPr lang="nl-BE" dirty="0">
                <a:latin typeface="FlandersArtSans-Regular" panose="00000500000000000000" pitchFamily="2" charset="0"/>
              </a:rPr>
              <a:t>.</a:t>
            </a:r>
          </a:p>
          <a:p>
            <a:pPr marL="285750" indent="-285750">
              <a:lnSpc>
                <a:spcPct val="130000"/>
              </a:lnSpc>
              <a:buFont typeface="Arial" panose="020B0604020202020204" pitchFamily="34" charset="0"/>
              <a:buChar char="•"/>
            </a:pPr>
            <a:r>
              <a:rPr lang="nl-BE" dirty="0">
                <a:latin typeface="FlandersArtSans-Regular" panose="00000500000000000000" pitchFamily="2" charset="0"/>
              </a:rPr>
              <a:t>Het energiezorgplan in samenwerking met </a:t>
            </a:r>
            <a:r>
              <a:rPr lang="nl-BE" dirty="0" err="1">
                <a:latin typeface="FlandersArtSans-Regular" panose="00000500000000000000" pitchFamily="2" charset="0"/>
              </a:rPr>
              <a:t>Fluvius</a:t>
            </a:r>
            <a:r>
              <a:rPr lang="nl-BE" dirty="0">
                <a:latin typeface="FlandersArtSans-Regular" panose="00000500000000000000" pitchFamily="2" charset="0"/>
              </a:rPr>
              <a:t> opvolgen en uitvoeren.</a:t>
            </a:r>
          </a:p>
          <a:p>
            <a:endParaRPr lang="nl-BE" dirty="0"/>
          </a:p>
        </p:txBody>
      </p:sp>
      <p:sp>
        <p:nvSpPr>
          <p:cNvPr id="4" name="Titel 3">
            <a:extLst>
              <a:ext uri="{FF2B5EF4-FFF2-40B4-BE49-F238E27FC236}">
                <a16:creationId xmlns:a16="http://schemas.microsoft.com/office/drawing/2014/main" id="{AD14E1F2-5E97-CFB2-0D20-1CEEB95C2FF3}"/>
              </a:ext>
            </a:extLst>
          </p:cNvPr>
          <p:cNvSpPr txBox="1">
            <a:spLocks noGrp="1"/>
          </p:cNvSpPr>
          <p:nvPr>
            <p:ph type="title"/>
          </p:nvPr>
        </p:nvSpPr>
        <p:spPr>
          <a:xfrm>
            <a:off x="838200" y="365125"/>
            <a:ext cx="10515600" cy="1325563"/>
          </a:xfrm>
          <a:prstGeom prst="rect">
            <a:avLst/>
          </a:prstGeom>
          <a:noFill/>
        </p:spPr>
        <p:txBody>
          <a:bodyPr wrap="none" rtlCol="0">
            <a:spAutoFit/>
          </a:bodyPr>
          <a:lstStyle/>
          <a:p>
            <a:pPr algn="l"/>
            <a:r>
              <a:rPr lang="nl-BE" sz="3200" dirty="0">
                <a:latin typeface="+mj-lt"/>
              </a:rPr>
              <a:t>Energiebesparing lokaal patrimonium (1/2)</a:t>
            </a:r>
          </a:p>
        </p:txBody>
      </p:sp>
    </p:spTree>
    <p:extLst>
      <p:ext uri="{BB962C8B-B14F-4D97-AF65-F5344CB8AC3E}">
        <p14:creationId xmlns:p14="http://schemas.microsoft.com/office/powerpoint/2010/main" val="332995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5728C96-E44E-9E69-0FB0-4D10506120D3}"/>
              </a:ext>
            </a:extLst>
          </p:cNvPr>
          <p:cNvSpPr txBox="1">
            <a:spLocks noGrp="1"/>
          </p:cNvSpPr>
          <p:nvPr>
            <p:ph type="title"/>
          </p:nvPr>
        </p:nvSpPr>
        <p:spPr>
          <a:xfrm>
            <a:off x="838200" y="760141"/>
            <a:ext cx="7113999" cy="535531"/>
          </a:xfrm>
          <a:prstGeom prst="rect">
            <a:avLst/>
          </a:prstGeom>
          <a:noFill/>
        </p:spPr>
        <p:txBody>
          <a:bodyPr wrap="none" rtlCol="0">
            <a:spAutoFit/>
          </a:bodyPr>
          <a:lstStyle/>
          <a:p>
            <a:pPr algn="l"/>
            <a:r>
              <a:rPr lang="nl-BE" sz="3200" dirty="0">
                <a:latin typeface="+mj-lt"/>
              </a:rPr>
              <a:t>Energiebesparing lokaal patrimonium (2/2)</a:t>
            </a:r>
          </a:p>
        </p:txBody>
      </p:sp>
      <p:sp>
        <p:nvSpPr>
          <p:cNvPr id="7" name="Tekstvak 6">
            <a:extLst>
              <a:ext uri="{FF2B5EF4-FFF2-40B4-BE49-F238E27FC236}">
                <a16:creationId xmlns:a16="http://schemas.microsoft.com/office/drawing/2014/main" id="{CD8E9F31-73CE-5CA3-9EA6-DCF977DB3797}"/>
              </a:ext>
            </a:extLst>
          </p:cNvPr>
          <p:cNvSpPr txBox="1"/>
          <p:nvPr/>
        </p:nvSpPr>
        <p:spPr>
          <a:xfrm>
            <a:off x="932249" y="3519225"/>
            <a:ext cx="7879314" cy="1200329"/>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BE" sz="1800" dirty="0">
                <a:solidFill>
                  <a:srgbClr val="000000"/>
                </a:solidFill>
                <a:effectLst/>
                <a:latin typeface="Calibri" panose="020F0502020204030204" pitchFamily="34" charset="0"/>
                <a:ea typeface="Times New Roman" panose="02020603050405020304" pitchFamily="18" charset="0"/>
              </a:rPr>
              <a:t>Renovaties staan gepland ==&gt; verwijzen naar energiezorgplan</a:t>
            </a:r>
            <a:endParaRPr lang="nl-NL" dirty="0"/>
          </a:p>
          <a:p>
            <a:pPr marL="285750" indent="-285750">
              <a:buFont typeface="Arial" panose="020B0604020202020204" pitchFamily="34" charset="0"/>
              <a:buChar char="•"/>
            </a:pPr>
            <a:r>
              <a:rPr lang="nl-NL" dirty="0"/>
              <a:t>Gemeentelijke vastgoedstrategie</a:t>
            </a:r>
          </a:p>
          <a:p>
            <a:pPr marL="285750" indent="-285750">
              <a:buFont typeface="Arial" panose="020B0604020202020204" pitchFamily="34" charset="0"/>
              <a:buChar char="•"/>
            </a:pPr>
            <a:r>
              <a:rPr lang="nl-NL" dirty="0"/>
              <a:t>Energiebesparende maatregelen</a:t>
            </a:r>
            <a:endParaRPr lang="nl-BE" dirty="0"/>
          </a:p>
        </p:txBody>
      </p:sp>
      <p:sp>
        <p:nvSpPr>
          <p:cNvPr id="8" name="Tekstvak 7">
            <a:extLst>
              <a:ext uri="{FF2B5EF4-FFF2-40B4-BE49-F238E27FC236}">
                <a16:creationId xmlns:a16="http://schemas.microsoft.com/office/drawing/2014/main" id="{9429507C-0A26-EAEE-E06A-1E2CF170626D}"/>
              </a:ext>
            </a:extLst>
          </p:cNvPr>
          <p:cNvSpPr txBox="1"/>
          <p:nvPr/>
        </p:nvSpPr>
        <p:spPr>
          <a:xfrm>
            <a:off x="838200" y="1819232"/>
            <a:ext cx="4438142" cy="369332"/>
          </a:xfrm>
          <a:prstGeom prst="rect">
            <a:avLst/>
          </a:prstGeom>
          <a:noFill/>
        </p:spPr>
        <p:txBody>
          <a:bodyPr wrap="square" rtlCol="0">
            <a:spAutoFit/>
          </a:bodyPr>
          <a:lstStyle/>
          <a:p>
            <a:r>
              <a:rPr lang="nl-NL" b="1" dirty="0"/>
              <a:t>Energiebesparing lokaal patrimonium</a:t>
            </a:r>
            <a:endParaRPr lang="nl-BE" b="1" dirty="0"/>
          </a:p>
        </p:txBody>
      </p:sp>
      <p:pic>
        <p:nvPicPr>
          <p:cNvPr id="12" name="Tijdelijke aanduiding voor inhoud 11">
            <a:extLst>
              <a:ext uri="{FF2B5EF4-FFF2-40B4-BE49-F238E27FC236}">
                <a16:creationId xmlns:a16="http://schemas.microsoft.com/office/drawing/2014/main" id="{31E6CE05-35FB-0D42-E2B7-8F2D3B54EBCA}"/>
              </a:ext>
            </a:extLst>
          </p:cNvPr>
          <p:cNvPicPr>
            <a:picLocks noGrp="1" noChangeAspect="1"/>
          </p:cNvPicPr>
          <p:nvPr>
            <p:ph idx="1"/>
          </p:nvPr>
        </p:nvPicPr>
        <p:blipFill>
          <a:blip r:embed="rId3"/>
          <a:stretch>
            <a:fillRect/>
          </a:stretch>
        </p:blipFill>
        <p:spPr>
          <a:xfrm>
            <a:off x="932249" y="2164983"/>
            <a:ext cx="10327502" cy="1173793"/>
          </a:xfrm>
        </p:spPr>
      </p:pic>
    </p:spTree>
    <p:extLst>
      <p:ext uri="{BB962C8B-B14F-4D97-AF65-F5344CB8AC3E}">
        <p14:creationId xmlns:p14="http://schemas.microsoft.com/office/powerpoint/2010/main" val="132418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91DCA-1C38-5DE9-EF62-47D626162933}"/>
              </a:ext>
            </a:extLst>
          </p:cNvPr>
          <p:cNvSpPr>
            <a:spLocks noGrp="1"/>
          </p:cNvSpPr>
          <p:nvPr>
            <p:ph type="title"/>
          </p:nvPr>
        </p:nvSpPr>
        <p:spPr/>
        <p:txBody>
          <a:bodyPr/>
          <a:lstStyle/>
          <a:p>
            <a:r>
              <a:rPr lang="nl-BE" sz="4000" dirty="0">
                <a:latin typeface="+mj-lt"/>
              </a:rPr>
              <a:t>Reductie CO2-uitstoot lokaal patrimonium</a:t>
            </a:r>
            <a:endParaRPr lang="nl-BE" dirty="0"/>
          </a:p>
        </p:txBody>
      </p:sp>
      <p:sp>
        <p:nvSpPr>
          <p:cNvPr id="3" name="Tijdelijke aanduiding voor inhoud 2">
            <a:extLst>
              <a:ext uri="{FF2B5EF4-FFF2-40B4-BE49-F238E27FC236}">
                <a16:creationId xmlns:a16="http://schemas.microsoft.com/office/drawing/2014/main" id="{28D114B5-B8B9-5FDF-CA61-C098771DB7A0}"/>
              </a:ext>
            </a:extLst>
          </p:cNvPr>
          <p:cNvSpPr>
            <a:spLocks noGrp="1"/>
          </p:cNvSpPr>
          <p:nvPr>
            <p:ph idx="1"/>
          </p:nvPr>
        </p:nvSpPr>
        <p:spPr/>
        <p:txBody>
          <a:bodyPr/>
          <a:lstStyle/>
          <a:p>
            <a:r>
              <a:rPr lang="nl-BE" dirty="0">
                <a:latin typeface="FlandersArtSans-Regular" panose="00000500000000000000" pitchFamily="2" charset="0"/>
              </a:rPr>
              <a:t>Door het LEKP te tekenen verbindt het lokaal bestuur zich ertoe om </a:t>
            </a:r>
            <a:r>
              <a:rPr lang="nl-BE" b="1" dirty="0">
                <a:latin typeface="FlandersArtSans-Regular" panose="00000500000000000000" pitchFamily="2" charset="0"/>
              </a:rPr>
              <a:t>een reductie van de CO2-uitstoot van de eigen gebouwen en technische infrastructuur met 40% in 2030 t.o.v.2015 te realiseren (29,5% t.o.v. 2019).</a:t>
            </a:r>
            <a:endParaRPr lang="nl-BE" dirty="0"/>
          </a:p>
        </p:txBody>
      </p:sp>
      <p:pic>
        <p:nvPicPr>
          <p:cNvPr id="4" name="Afbeelding 3">
            <a:extLst>
              <a:ext uri="{FF2B5EF4-FFF2-40B4-BE49-F238E27FC236}">
                <a16:creationId xmlns:a16="http://schemas.microsoft.com/office/drawing/2014/main" id="{91993D32-78C4-AAF4-E278-731F88A0D1E3}"/>
              </a:ext>
            </a:extLst>
          </p:cNvPr>
          <p:cNvPicPr>
            <a:picLocks noChangeAspect="1"/>
          </p:cNvPicPr>
          <p:nvPr/>
        </p:nvPicPr>
        <p:blipFill>
          <a:blip r:embed="rId2"/>
          <a:stretch>
            <a:fillRect/>
          </a:stretch>
        </p:blipFill>
        <p:spPr>
          <a:xfrm>
            <a:off x="962444" y="3429000"/>
            <a:ext cx="10152764" cy="1142621"/>
          </a:xfrm>
          <a:prstGeom prst="rect">
            <a:avLst/>
          </a:prstGeom>
        </p:spPr>
      </p:pic>
    </p:spTree>
    <p:extLst>
      <p:ext uri="{BB962C8B-B14F-4D97-AF65-F5344CB8AC3E}">
        <p14:creationId xmlns:p14="http://schemas.microsoft.com/office/powerpoint/2010/main" val="4131667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D5B34-BA85-C484-AAD0-0DB3204789FF}"/>
              </a:ext>
            </a:extLst>
          </p:cNvPr>
          <p:cNvSpPr>
            <a:spLocks noGrp="1"/>
          </p:cNvSpPr>
          <p:nvPr>
            <p:ph type="title"/>
          </p:nvPr>
        </p:nvSpPr>
        <p:spPr/>
        <p:txBody>
          <a:bodyPr/>
          <a:lstStyle/>
          <a:p>
            <a:r>
              <a:rPr lang="nl-NL" dirty="0"/>
              <a:t>Relevante weblinks</a:t>
            </a:r>
            <a:endParaRPr lang="nl-BE" dirty="0"/>
          </a:p>
        </p:txBody>
      </p:sp>
      <p:sp>
        <p:nvSpPr>
          <p:cNvPr id="3" name="Tijdelijke aanduiding voor inhoud 2">
            <a:extLst>
              <a:ext uri="{FF2B5EF4-FFF2-40B4-BE49-F238E27FC236}">
                <a16:creationId xmlns:a16="http://schemas.microsoft.com/office/drawing/2014/main" id="{038B4F32-8F8A-6C33-1252-01ACBC049C7D}"/>
              </a:ext>
            </a:extLst>
          </p:cNvPr>
          <p:cNvSpPr>
            <a:spLocks noGrp="1"/>
          </p:cNvSpPr>
          <p:nvPr>
            <p:ph idx="1"/>
          </p:nvPr>
        </p:nvSpPr>
        <p:spPr/>
        <p:txBody>
          <a:bodyPr/>
          <a:lstStyle/>
          <a:p>
            <a:r>
              <a:rPr lang="nl-NL" dirty="0">
                <a:hlinkClick r:id="rId2"/>
              </a:rPr>
              <a:t>https://lokaalbestuur.vlaanderen.be/lekp</a:t>
            </a:r>
            <a:endParaRPr lang="nl-NL" dirty="0"/>
          </a:p>
          <a:p>
            <a:endParaRPr lang="nl-NL" dirty="0"/>
          </a:p>
          <a:p>
            <a:r>
              <a:rPr lang="nl-NL" dirty="0">
                <a:hlinkClick r:id="rId3"/>
              </a:rPr>
              <a:t>https://www.lokaalklimaatpact.be/rapporten.html</a:t>
            </a:r>
            <a:endParaRPr lang="nl-NL" dirty="0"/>
          </a:p>
          <a:p>
            <a:endParaRPr lang="nl-NL" dirty="0"/>
          </a:p>
          <a:p>
            <a:r>
              <a:rPr lang="nl-BE" dirty="0">
                <a:hlinkClick r:id="rId4"/>
              </a:rPr>
              <a:t>https://www.fluvius.be/nl/thema/zonnepanelen/delen-en-verkopen-van-energie</a:t>
            </a:r>
            <a:endParaRPr lang="nl-NL" dirty="0"/>
          </a:p>
          <a:p>
            <a:endParaRPr lang="nl-BE" dirty="0"/>
          </a:p>
        </p:txBody>
      </p:sp>
    </p:spTree>
    <p:extLst>
      <p:ext uri="{BB962C8B-B14F-4D97-AF65-F5344CB8AC3E}">
        <p14:creationId xmlns:p14="http://schemas.microsoft.com/office/powerpoint/2010/main" val="193000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BA640-7647-8340-CFBF-75E29544F560}"/>
              </a:ext>
            </a:extLst>
          </p:cNvPr>
          <p:cNvSpPr>
            <a:spLocks noGrp="1"/>
          </p:cNvSpPr>
          <p:nvPr>
            <p:ph type="title"/>
          </p:nvPr>
        </p:nvSpPr>
        <p:spPr/>
        <p:txBody>
          <a:bodyPr/>
          <a:lstStyle/>
          <a:p>
            <a:r>
              <a:rPr lang="nl-NL" dirty="0"/>
              <a:t>Lokaal energie en klimaatpact (LEKP)</a:t>
            </a:r>
            <a:endParaRPr lang="nl-BE" dirty="0"/>
          </a:p>
        </p:txBody>
      </p:sp>
      <p:pic>
        <p:nvPicPr>
          <p:cNvPr id="4" name="Tijdelijke aanduiding voor inhoud 4">
            <a:extLst>
              <a:ext uri="{FF2B5EF4-FFF2-40B4-BE49-F238E27FC236}">
                <a16:creationId xmlns:a16="http://schemas.microsoft.com/office/drawing/2014/main" id="{EC43A97C-4536-F802-6091-31B4E30B7A2D}"/>
              </a:ext>
            </a:extLst>
          </p:cNvPr>
          <p:cNvPicPr>
            <a:picLocks noGrp="1" noChangeAspect="1"/>
          </p:cNvPicPr>
          <p:nvPr>
            <p:ph idx="1"/>
          </p:nvPr>
        </p:nvPicPr>
        <p:blipFill rotWithShape="1">
          <a:blip r:embed="rId2"/>
          <a:srcRect b="5400"/>
          <a:stretch/>
        </p:blipFill>
        <p:spPr>
          <a:xfrm>
            <a:off x="2853929" y="1825625"/>
            <a:ext cx="6484142" cy="4351338"/>
          </a:xfrm>
          <a:prstGeom prst="rect">
            <a:avLst/>
          </a:prstGeom>
          <a:ln>
            <a:solidFill>
              <a:schemeClr val="tx1"/>
            </a:solidFill>
          </a:ln>
        </p:spPr>
      </p:pic>
    </p:spTree>
    <p:extLst>
      <p:ext uri="{BB962C8B-B14F-4D97-AF65-F5344CB8AC3E}">
        <p14:creationId xmlns:p14="http://schemas.microsoft.com/office/powerpoint/2010/main" val="340844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D8AEC-203C-8A90-5370-39480055A8AB}"/>
              </a:ext>
            </a:extLst>
          </p:cNvPr>
          <p:cNvSpPr>
            <a:spLocks noGrp="1"/>
          </p:cNvSpPr>
          <p:nvPr>
            <p:ph type="title"/>
          </p:nvPr>
        </p:nvSpPr>
        <p:spPr/>
        <p:txBody>
          <a:bodyPr/>
          <a:lstStyle/>
          <a:p>
            <a:r>
              <a:rPr lang="nl-NL" dirty="0"/>
              <a:t>Lokaal energie en klimaatpact (LEKP)</a:t>
            </a:r>
            <a:endParaRPr lang="nl-BE" dirty="0"/>
          </a:p>
        </p:txBody>
      </p:sp>
      <p:pic>
        <p:nvPicPr>
          <p:cNvPr id="5" name="Tijdelijke aanduiding voor inhoud 4">
            <a:extLst>
              <a:ext uri="{FF2B5EF4-FFF2-40B4-BE49-F238E27FC236}">
                <a16:creationId xmlns:a16="http://schemas.microsoft.com/office/drawing/2014/main" id="{F1A8AC27-DFA5-B70A-98BE-51341984A879}"/>
              </a:ext>
            </a:extLst>
          </p:cNvPr>
          <p:cNvPicPr>
            <a:picLocks noGrp="1" noChangeAspect="1"/>
          </p:cNvPicPr>
          <p:nvPr>
            <p:ph idx="1"/>
          </p:nvPr>
        </p:nvPicPr>
        <p:blipFill rotWithShape="1">
          <a:blip r:embed="rId3"/>
          <a:srcRect t="27450"/>
          <a:stretch/>
        </p:blipFill>
        <p:spPr>
          <a:xfrm>
            <a:off x="203719" y="2769636"/>
            <a:ext cx="10515600" cy="1923564"/>
          </a:xfrm>
        </p:spPr>
      </p:pic>
      <p:sp>
        <p:nvSpPr>
          <p:cNvPr id="7" name="Tekstvak 6">
            <a:extLst>
              <a:ext uri="{FF2B5EF4-FFF2-40B4-BE49-F238E27FC236}">
                <a16:creationId xmlns:a16="http://schemas.microsoft.com/office/drawing/2014/main" id="{098503D2-F311-8A15-E4A2-4A81AA24DD51}"/>
              </a:ext>
            </a:extLst>
          </p:cNvPr>
          <p:cNvSpPr txBox="1"/>
          <p:nvPr/>
        </p:nvSpPr>
        <p:spPr>
          <a:xfrm>
            <a:off x="203719" y="2392821"/>
            <a:ext cx="6197081" cy="400110"/>
          </a:xfrm>
          <a:prstGeom prst="rect">
            <a:avLst/>
          </a:prstGeom>
          <a:noFill/>
        </p:spPr>
        <p:txBody>
          <a:bodyPr wrap="square" rtlCol="0">
            <a:spAutoFit/>
          </a:bodyPr>
          <a:lstStyle/>
          <a:p>
            <a:r>
              <a:rPr lang="nl-NL" sz="2000" b="1" dirty="0" err="1">
                <a:latin typeface="Source Sans Pro" panose="020B0503030403020204" pitchFamily="34" charset="0"/>
                <a:ea typeface="Source Sans Pro" panose="020B0503030403020204" pitchFamily="34" charset="0"/>
              </a:rPr>
              <a:t>Één</a:t>
            </a:r>
            <a:r>
              <a:rPr lang="nl-NL" sz="2000" b="1" dirty="0">
                <a:latin typeface="Source Sans Pro" panose="020B0503030403020204" pitchFamily="34" charset="0"/>
                <a:ea typeface="Source Sans Pro" panose="020B0503030403020204" pitchFamily="34" charset="0"/>
              </a:rPr>
              <a:t> extra boom per inwoner (Riemst = 16.779 bomen)</a:t>
            </a:r>
            <a:endParaRPr lang="nl-BE" sz="2000" b="1" dirty="0">
              <a:latin typeface="Source Sans Pro" panose="020B0503030403020204" pitchFamily="34" charset="0"/>
              <a:ea typeface="Source Sans Pro" panose="020B0503030403020204" pitchFamily="34" charset="0"/>
            </a:endParaRPr>
          </a:p>
        </p:txBody>
      </p:sp>
      <p:sp>
        <p:nvSpPr>
          <p:cNvPr id="3" name="Tekstvak 2">
            <a:extLst>
              <a:ext uri="{FF2B5EF4-FFF2-40B4-BE49-F238E27FC236}">
                <a16:creationId xmlns:a16="http://schemas.microsoft.com/office/drawing/2014/main" id="{45D15173-F294-AF92-B097-FA6C21FADDED}"/>
              </a:ext>
            </a:extLst>
          </p:cNvPr>
          <p:cNvSpPr txBox="1"/>
          <p:nvPr/>
        </p:nvSpPr>
        <p:spPr>
          <a:xfrm>
            <a:off x="203719" y="4693200"/>
            <a:ext cx="10012077" cy="1477328"/>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Meer dan het opgegeven aantal klimaatbomen aanplanten</a:t>
            </a:r>
          </a:p>
          <a:p>
            <a:pPr marL="285750" indent="-285750">
              <a:buFont typeface="Arial" panose="020B0604020202020204" pitchFamily="34" charset="0"/>
              <a:buChar char="•"/>
            </a:pPr>
            <a:r>
              <a:rPr lang="nl-NL" dirty="0"/>
              <a:t>Geboorteboom per geboren kind aangeboden</a:t>
            </a:r>
          </a:p>
          <a:p>
            <a:pPr marL="285750" indent="-285750">
              <a:buFont typeface="Arial" panose="020B0604020202020204" pitchFamily="34" charset="0"/>
              <a:buChar char="•"/>
            </a:pPr>
            <a:r>
              <a:rPr lang="nl-BE" dirty="0">
                <a:latin typeface="Calibri" panose="020F0502020204030204" pitchFamily="34" charset="0"/>
                <a:ea typeface="Times New Roman" panose="02020603050405020304" pitchFamily="18" charset="0"/>
              </a:rPr>
              <a:t>Locaties gezocht om </a:t>
            </a:r>
            <a:r>
              <a:rPr lang="nl-BE" sz="1800" dirty="0">
                <a:effectLst/>
                <a:latin typeface="Calibri" panose="020F0502020204030204" pitchFamily="34" charset="0"/>
                <a:ea typeface="Times New Roman" panose="02020603050405020304" pitchFamily="18" charset="0"/>
              </a:rPr>
              <a:t>extra bomen te planten, zoals bv. Wachtbekkens</a:t>
            </a:r>
          </a:p>
          <a:p>
            <a:pPr marL="285750" indent="-285750">
              <a:buFont typeface="Arial" panose="020B0604020202020204" pitchFamily="34" charset="0"/>
              <a:buChar char="•"/>
            </a:pPr>
            <a:r>
              <a:rPr lang="nl-BE" sz="1800" dirty="0">
                <a:solidFill>
                  <a:srgbClr val="000000"/>
                </a:solidFill>
                <a:effectLst/>
                <a:latin typeface="Calibri" panose="020F0502020204030204" pitchFamily="34" charset="0"/>
                <a:ea typeface="Times New Roman" panose="02020603050405020304" pitchFamily="18" charset="0"/>
              </a:rPr>
              <a:t>Onderzoek naar ruimtes om bos te creëren </a:t>
            </a:r>
          </a:p>
        </p:txBody>
      </p:sp>
    </p:spTree>
    <p:extLst>
      <p:ext uri="{BB962C8B-B14F-4D97-AF65-F5344CB8AC3E}">
        <p14:creationId xmlns:p14="http://schemas.microsoft.com/office/powerpoint/2010/main" val="4474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7D3B9-3A26-3678-4189-C6AB3A6436E5}"/>
              </a:ext>
            </a:extLst>
          </p:cNvPr>
          <p:cNvSpPr>
            <a:spLocks noGrp="1"/>
          </p:cNvSpPr>
          <p:nvPr>
            <p:ph type="title"/>
          </p:nvPr>
        </p:nvSpPr>
        <p:spPr/>
        <p:txBody>
          <a:bodyPr/>
          <a:lstStyle/>
          <a:p>
            <a:r>
              <a:rPr lang="nl-NL" dirty="0"/>
              <a:t>Lokaal energie en klimaatpact (LEKP)</a:t>
            </a:r>
            <a:endParaRPr lang="nl-BE" dirty="0"/>
          </a:p>
        </p:txBody>
      </p:sp>
      <p:pic>
        <p:nvPicPr>
          <p:cNvPr id="5" name="Tijdelijke aanduiding voor inhoud 4">
            <a:extLst>
              <a:ext uri="{FF2B5EF4-FFF2-40B4-BE49-F238E27FC236}">
                <a16:creationId xmlns:a16="http://schemas.microsoft.com/office/drawing/2014/main" id="{7B1FD64F-1816-FFC8-0E3E-559286887186}"/>
              </a:ext>
            </a:extLst>
          </p:cNvPr>
          <p:cNvPicPr>
            <a:picLocks noGrp="1" noChangeAspect="1"/>
          </p:cNvPicPr>
          <p:nvPr>
            <p:ph idx="1"/>
          </p:nvPr>
        </p:nvPicPr>
        <p:blipFill>
          <a:blip r:embed="rId3"/>
          <a:stretch>
            <a:fillRect/>
          </a:stretch>
        </p:blipFill>
        <p:spPr>
          <a:xfrm>
            <a:off x="481334" y="2235068"/>
            <a:ext cx="9464524" cy="2269469"/>
          </a:xfrm>
        </p:spPr>
      </p:pic>
      <p:sp>
        <p:nvSpPr>
          <p:cNvPr id="7" name="Tekstvak 6">
            <a:extLst>
              <a:ext uri="{FF2B5EF4-FFF2-40B4-BE49-F238E27FC236}">
                <a16:creationId xmlns:a16="http://schemas.microsoft.com/office/drawing/2014/main" id="{E15E53DE-9F28-E047-F5BC-A06A5C05D5D7}"/>
              </a:ext>
            </a:extLst>
          </p:cNvPr>
          <p:cNvSpPr txBox="1"/>
          <p:nvPr/>
        </p:nvSpPr>
        <p:spPr>
          <a:xfrm>
            <a:off x="391394" y="1834958"/>
            <a:ext cx="9987517" cy="400110"/>
          </a:xfrm>
          <a:prstGeom prst="rect">
            <a:avLst/>
          </a:prstGeom>
          <a:noFill/>
        </p:spPr>
        <p:txBody>
          <a:bodyPr wrap="square" rtlCol="0">
            <a:spAutoFit/>
          </a:bodyPr>
          <a:lstStyle/>
          <a:p>
            <a:r>
              <a:rPr lang="nl-NL" sz="2000" b="1" dirty="0">
                <a:latin typeface="Source Sans Pro" panose="020B0503030403020204" pitchFamily="34" charset="0"/>
                <a:ea typeface="Source Sans Pro" panose="020B0503030403020204" pitchFamily="34" charset="0"/>
              </a:rPr>
              <a:t>Halve meter haag of geveltuinbeplanting extra per inwoner (Riemst = 8.266m)</a:t>
            </a:r>
            <a:endParaRPr lang="nl-BE" sz="2000" b="1" dirty="0">
              <a:latin typeface="Source Sans Pro" panose="020B0503030403020204" pitchFamily="34" charset="0"/>
              <a:ea typeface="Source Sans Pro" panose="020B0503030403020204" pitchFamily="34" charset="0"/>
            </a:endParaRPr>
          </a:p>
        </p:txBody>
      </p:sp>
      <p:sp>
        <p:nvSpPr>
          <p:cNvPr id="3" name="Tekstvak 2">
            <a:extLst>
              <a:ext uri="{FF2B5EF4-FFF2-40B4-BE49-F238E27FC236}">
                <a16:creationId xmlns:a16="http://schemas.microsoft.com/office/drawing/2014/main" id="{A6420D96-26E4-9089-3E98-B83199CE0F74}"/>
              </a:ext>
            </a:extLst>
          </p:cNvPr>
          <p:cNvSpPr txBox="1"/>
          <p:nvPr/>
        </p:nvSpPr>
        <p:spPr>
          <a:xfrm>
            <a:off x="481334" y="4616970"/>
            <a:ext cx="9029925" cy="2031325"/>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Reglement in opmaak rond geveltuinen - groendaken</a:t>
            </a:r>
          </a:p>
          <a:p>
            <a:pPr marL="285750" indent="-285750">
              <a:buFont typeface="Arial" panose="020B0604020202020204" pitchFamily="34" charset="0"/>
              <a:buChar char="•"/>
            </a:pPr>
            <a:r>
              <a:rPr lang="nl-NL" dirty="0"/>
              <a:t>Vergroening eigen gebouwen waar mogelijk</a:t>
            </a:r>
          </a:p>
          <a:p>
            <a:pPr marL="285750" indent="-285750">
              <a:buFont typeface="Arial" panose="020B0604020202020204" pitchFamily="34" charset="0"/>
              <a:buChar char="•"/>
            </a:pPr>
            <a:r>
              <a:rPr lang="nl-NL" dirty="0"/>
              <a:t>Bekijken van </a:t>
            </a:r>
            <a:r>
              <a:rPr lang="nl-NL" dirty="0" err="1"/>
              <a:t>GroenBlauwPeil</a:t>
            </a:r>
            <a:endParaRPr lang="nl-NL" dirty="0"/>
          </a:p>
          <a:p>
            <a:pPr marL="285750" indent="-285750">
              <a:buFont typeface="Arial" panose="020B0604020202020204" pitchFamily="34" charset="0"/>
              <a:buChar char="•"/>
            </a:pPr>
            <a:r>
              <a:rPr lang="nl-NL" dirty="0"/>
              <a:t>Vergroening nieuwe ontwikkeling kerkhoven</a:t>
            </a:r>
          </a:p>
          <a:p>
            <a:pPr marL="285750" indent="-285750">
              <a:buFont typeface="Arial" panose="020B0604020202020204" pitchFamily="34" charset="0"/>
              <a:buChar char="•"/>
            </a:pPr>
            <a:r>
              <a:rPr lang="nl-NL" dirty="0"/>
              <a:t>Regionaal Landschap Haspengouw en Voeren </a:t>
            </a:r>
            <a:r>
              <a:rPr lang="nl-NL" dirty="0" err="1"/>
              <a:t>ism</a:t>
            </a:r>
            <a:r>
              <a:rPr lang="nl-NL" dirty="0"/>
              <a:t> gemeente Riemst</a:t>
            </a:r>
          </a:p>
          <a:p>
            <a:endParaRPr lang="nl-NL" dirty="0"/>
          </a:p>
        </p:txBody>
      </p:sp>
    </p:spTree>
    <p:extLst>
      <p:ext uri="{BB962C8B-B14F-4D97-AF65-F5344CB8AC3E}">
        <p14:creationId xmlns:p14="http://schemas.microsoft.com/office/powerpoint/2010/main" val="2713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CE8247-7458-457F-2749-496BE62D905B}"/>
              </a:ext>
            </a:extLst>
          </p:cNvPr>
          <p:cNvSpPr>
            <a:spLocks noGrp="1"/>
          </p:cNvSpPr>
          <p:nvPr>
            <p:ph type="title"/>
          </p:nvPr>
        </p:nvSpPr>
        <p:spPr/>
        <p:txBody>
          <a:bodyPr/>
          <a:lstStyle/>
          <a:p>
            <a:r>
              <a:rPr lang="nl-NL" dirty="0"/>
              <a:t>Lokaal energie en klimaatpact (LEKP)</a:t>
            </a:r>
            <a:endParaRPr lang="nl-BE" dirty="0"/>
          </a:p>
        </p:txBody>
      </p:sp>
      <p:pic>
        <p:nvPicPr>
          <p:cNvPr id="5" name="Tijdelijke aanduiding voor inhoud 4">
            <a:extLst>
              <a:ext uri="{FF2B5EF4-FFF2-40B4-BE49-F238E27FC236}">
                <a16:creationId xmlns:a16="http://schemas.microsoft.com/office/drawing/2014/main" id="{3D56E66D-DEDA-7A92-2956-B7C0434CFAB9}"/>
              </a:ext>
            </a:extLst>
          </p:cNvPr>
          <p:cNvPicPr>
            <a:picLocks noGrp="1" noChangeAspect="1"/>
          </p:cNvPicPr>
          <p:nvPr>
            <p:ph idx="1"/>
          </p:nvPr>
        </p:nvPicPr>
        <p:blipFill>
          <a:blip r:embed="rId3"/>
          <a:stretch>
            <a:fillRect/>
          </a:stretch>
        </p:blipFill>
        <p:spPr>
          <a:xfrm>
            <a:off x="437673" y="2214836"/>
            <a:ext cx="8918856" cy="1544562"/>
          </a:xfrm>
        </p:spPr>
      </p:pic>
      <p:sp>
        <p:nvSpPr>
          <p:cNvPr id="7" name="Tekstvak 6">
            <a:extLst>
              <a:ext uri="{FF2B5EF4-FFF2-40B4-BE49-F238E27FC236}">
                <a16:creationId xmlns:a16="http://schemas.microsoft.com/office/drawing/2014/main" id="{BFAB6692-E21C-2458-0EE8-5A2F2299D057}"/>
              </a:ext>
            </a:extLst>
          </p:cNvPr>
          <p:cNvSpPr txBox="1"/>
          <p:nvPr/>
        </p:nvSpPr>
        <p:spPr>
          <a:xfrm>
            <a:off x="437673" y="1814726"/>
            <a:ext cx="6757606" cy="400110"/>
          </a:xfrm>
          <a:prstGeom prst="rect">
            <a:avLst/>
          </a:prstGeom>
          <a:noFill/>
        </p:spPr>
        <p:txBody>
          <a:bodyPr wrap="square" rtlCol="0">
            <a:spAutoFit/>
          </a:bodyPr>
          <a:lstStyle/>
          <a:p>
            <a:r>
              <a:rPr lang="nl-NL" sz="2000" b="1" dirty="0" err="1">
                <a:latin typeface="Source Sans Pro" panose="020B0503030403020204" pitchFamily="34" charset="0"/>
                <a:ea typeface="Source Sans Pro" panose="020B0503030403020204" pitchFamily="34" charset="0"/>
              </a:rPr>
              <a:t>Één</a:t>
            </a:r>
            <a:r>
              <a:rPr lang="nl-NL" sz="2000" b="1" dirty="0">
                <a:latin typeface="Source Sans Pro" panose="020B0503030403020204" pitchFamily="34" charset="0"/>
                <a:ea typeface="Source Sans Pro" panose="020B0503030403020204" pitchFamily="34" charset="0"/>
              </a:rPr>
              <a:t> natuurperk extra per 1000 inwoners (Riemst = 16)</a:t>
            </a:r>
            <a:endParaRPr lang="nl-BE" sz="2000" dirty="0">
              <a:latin typeface="Source Sans Pro" panose="020B0503030403020204" pitchFamily="34" charset="0"/>
              <a:ea typeface="Source Sans Pro" panose="020B0503030403020204" pitchFamily="34" charset="0"/>
            </a:endParaRPr>
          </a:p>
        </p:txBody>
      </p:sp>
      <p:sp>
        <p:nvSpPr>
          <p:cNvPr id="3" name="Tekstvak 2">
            <a:extLst>
              <a:ext uri="{FF2B5EF4-FFF2-40B4-BE49-F238E27FC236}">
                <a16:creationId xmlns:a16="http://schemas.microsoft.com/office/drawing/2014/main" id="{C595337C-D87D-BECF-EC6E-CCEFBA4BFE4F}"/>
              </a:ext>
            </a:extLst>
          </p:cNvPr>
          <p:cNvSpPr txBox="1"/>
          <p:nvPr/>
        </p:nvSpPr>
        <p:spPr>
          <a:xfrm>
            <a:off x="437673" y="3852472"/>
            <a:ext cx="8918856" cy="1754326"/>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BE" sz="1800" dirty="0">
                <a:solidFill>
                  <a:srgbClr val="000000"/>
                </a:solidFill>
                <a:effectLst/>
                <a:latin typeface="Calibri" panose="020F0502020204030204" pitchFamily="34" charset="0"/>
                <a:ea typeface="Times New Roman" panose="02020603050405020304" pitchFamily="18" charset="0"/>
              </a:rPr>
              <a:t>Bij nieuwe projecten (speelpleinen, ...) natuurlijke elementen gebruiken om deze werf te bekomen</a:t>
            </a:r>
            <a:endParaRPr lang="nl-BE" sz="1800" dirty="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nl-NL" dirty="0"/>
              <a:t>Onderzoek naar nevenfuncties voor boomgaarden </a:t>
            </a:r>
          </a:p>
          <a:p>
            <a:pPr marL="285750" indent="-285750">
              <a:buFont typeface="Arial" panose="020B0604020202020204" pitchFamily="34" charset="0"/>
              <a:buChar char="•"/>
            </a:pPr>
            <a:r>
              <a:rPr lang="nl-NL" dirty="0"/>
              <a:t>Bezinningsplaatsen/ontmoetingsplaatsen</a:t>
            </a:r>
          </a:p>
          <a:p>
            <a:pPr marL="285750" indent="-285750">
              <a:buFont typeface="Arial" panose="020B0604020202020204" pitchFamily="34" charset="0"/>
              <a:buChar char="•"/>
            </a:pPr>
            <a:r>
              <a:rPr lang="nl-NL" dirty="0" err="1"/>
              <a:t>Boomspiegeladoptatie</a:t>
            </a:r>
            <a:endParaRPr lang="nl-NL" dirty="0"/>
          </a:p>
        </p:txBody>
      </p:sp>
    </p:spTree>
    <p:extLst>
      <p:ext uri="{BB962C8B-B14F-4D97-AF65-F5344CB8AC3E}">
        <p14:creationId xmlns:p14="http://schemas.microsoft.com/office/powerpoint/2010/main" val="400250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36191-32CC-1B75-8141-1B40E75C3CAF}"/>
              </a:ext>
            </a:extLst>
          </p:cNvPr>
          <p:cNvSpPr>
            <a:spLocks noGrp="1"/>
          </p:cNvSpPr>
          <p:nvPr>
            <p:ph type="title"/>
          </p:nvPr>
        </p:nvSpPr>
        <p:spPr/>
        <p:txBody>
          <a:bodyPr/>
          <a:lstStyle/>
          <a:p>
            <a:r>
              <a:rPr lang="nl-NL" dirty="0"/>
              <a:t>Lokaal energie en klimaatpact (LEKP)</a:t>
            </a:r>
            <a:endParaRPr lang="nl-BE" dirty="0"/>
          </a:p>
        </p:txBody>
      </p:sp>
      <p:pic>
        <p:nvPicPr>
          <p:cNvPr id="4" name="Tijdelijke aanduiding voor inhoud 3">
            <a:extLst>
              <a:ext uri="{FF2B5EF4-FFF2-40B4-BE49-F238E27FC236}">
                <a16:creationId xmlns:a16="http://schemas.microsoft.com/office/drawing/2014/main" id="{4D8291B9-B2F7-012B-0132-F2F968CA036C}"/>
              </a:ext>
            </a:extLst>
          </p:cNvPr>
          <p:cNvPicPr>
            <a:picLocks noGrp="1" noChangeAspect="1"/>
          </p:cNvPicPr>
          <p:nvPr>
            <p:ph idx="1"/>
          </p:nvPr>
        </p:nvPicPr>
        <p:blipFill>
          <a:blip r:embed="rId2"/>
          <a:stretch>
            <a:fillRect/>
          </a:stretch>
        </p:blipFill>
        <p:spPr>
          <a:xfrm>
            <a:off x="3265714" y="2020436"/>
            <a:ext cx="4750538" cy="4412423"/>
          </a:xfrm>
          <a:prstGeom prst="rect">
            <a:avLst/>
          </a:prstGeom>
        </p:spPr>
      </p:pic>
    </p:spTree>
    <p:extLst>
      <p:ext uri="{BB962C8B-B14F-4D97-AF65-F5344CB8AC3E}">
        <p14:creationId xmlns:p14="http://schemas.microsoft.com/office/powerpoint/2010/main" val="235626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3F5EF-4125-C058-0449-6EE4145925E1}"/>
              </a:ext>
            </a:extLst>
          </p:cNvPr>
          <p:cNvSpPr>
            <a:spLocks noGrp="1"/>
          </p:cNvSpPr>
          <p:nvPr>
            <p:ph type="title"/>
          </p:nvPr>
        </p:nvSpPr>
        <p:spPr/>
        <p:txBody>
          <a:bodyPr/>
          <a:lstStyle/>
          <a:p>
            <a:r>
              <a:rPr lang="nl-NL" dirty="0"/>
              <a:t>Lokaal energie en klimaatpact (LEKP)</a:t>
            </a:r>
            <a:endParaRPr lang="nl-BE" dirty="0"/>
          </a:p>
        </p:txBody>
      </p:sp>
      <p:pic>
        <p:nvPicPr>
          <p:cNvPr id="10" name="Afbeelding 9">
            <a:extLst>
              <a:ext uri="{FF2B5EF4-FFF2-40B4-BE49-F238E27FC236}">
                <a16:creationId xmlns:a16="http://schemas.microsoft.com/office/drawing/2014/main" id="{F5D7A0B0-808B-65B9-C4AD-FB1953812AF2}"/>
              </a:ext>
            </a:extLst>
          </p:cNvPr>
          <p:cNvPicPr>
            <a:picLocks noChangeAspect="1"/>
          </p:cNvPicPr>
          <p:nvPr/>
        </p:nvPicPr>
        <p:blipFill>
          <a:blip r:embed="rId3"/>
          <a:stretch>
            <a:fillRect/>
          </a:stretch>
        </p:blipFill>
        <p:spPr>
          <a:xfrm>
            <a:off x="838200" y="2263036"/>
            <a:ext cx="10499384" cy="1818277"/>
          </a:xfrm>
          <a:prstGeom prst="rect">
            <a:avLst/>
          </a:prstGeom>
        </p:spPr>
      </p:pic>
      <p:sp>
        <p:nvSpPr>
          <p:cNvPr id="12" name="Tijdelijke aanduiding voor inhoud 11">
            <a:extLst>
              <a:ext uri="{FF2B5EF4-FFF2-40B4-BE49-F238E27FC236}">
                <a16:creationId xmlns:a16="http://schemas.microsoft.com/office/drawing/2014/main" id="{D24D7A11-235B-C747-0499-444A684DBB80}"/>
              </a:ext>
            </a:extLst>
          </p:cNvPr>
          <p:cNvSpPr>
            <a:spLocks noGrp="1"/>
          </p:cNvSpPr>
          <p:nvPr>
            <p:ph idx="1"/>
          </p:nvPr>
        </p:nvSpPr>
        <p:spPr>
          <a:xfrm>
            <a:off x="838200" y="1690688"/>
            <a:ext cx="7857931" cy="1094890"/>
          </a:xfrm>
        </p:spPr>
        <p:txBody>
          <a:bodyPr>
            <a:normAutofit/>
          </a:bodyPr>
          <a:lstStyle/>
          <a:p>
            <a:pPr marL="0" indent="0">
              <a:buNone/>
            </a:pPr>
            <a:r>
              <a:rPr lang="nl-NL" sz="1800" b="1" dirty="0"/>
              <a:t>50 collectief georganiseerde energiebesparende renovaties per 1000 wooneenheden. (Riemst = 350)</a:t>
            </a:r>
            <a:endParaRPr lang="nl-BE" sz="1800" b="1" dirty="0"/>
          </a:p>
        </p:txBody>
      </p:sp>
      <p:sp>
        <p:nvSpPr>
          <p:cNvPr id="3" name="Tekstvak 2">
            <a:extLst>
              <a:ext uri="{FF2B5EF4-FFF2-40B4-BE49-F238E27FC236}">
                <a16:creationId xmlns:a16="http://schemas.microsoft.com/office/drawing/2014/main" id="{4D076846-C207-503E-2505-5D7302BF1126}"/>
              </a:ext>
            </a:extLst>
          </p:cNvPr>
          <p:cNvSpPr txBox="1"/>
          <p:nvPr/>
        </p:nvSpPr>
        <p:spPr>
          <a:xfrm>
            <a:off x="838200" y="5426130"/>
            <a:ext cx="8057213" cy="1200329"/>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Sociale woningen geven kansen – project De </a:t>
            </a:r>
            <a:r>
              <a:rPr lang="nl-NL" dirty="0" err="1"/>
              <a:t>Moult</a:t>
            </a:r>
            <a:endParaRPr lang="nl-NL" dirty="0"/>
          </a:p>
          <a:p>
            <a:pPr marL="285750" indent="-285750">
              <a:buFont typeface="Arial" panose="020B0604020202020204" pitchFamily="34" charset="0"/>
              <a:buChar char="•"/>
            </a:pPr>
            <a:r>
              <a:rPr lang="nl-NL" dirty="0"/>
              <a:t>Subsidiereglement </a:t>
            </a:r>
            <a:r>
              <a:rPr lang="nl-NL" dirty="0" err="1"/>
              <a:t>Fluvius</a:t>
            </a:r>
            <a:r>
              <a:rPr lang="nl-NL" dirty="0"/>
              <a:t> aangevuld met reglement Gemeente Riemst</a:t>
            </a:r>
          </a:p>
          <a:p>
            <a:pPr marL="285750" indent="-285750">
              <a:buFont typeface="Arial" panose="020B0604020202020204" pitchFamily="34" charset="0"/>
              <a:buChar char="•"/>
            </a:pPr>
            <a:endParaRPr lang="nl-BE" dirty="0"/>
          </a:p>
        </p:txBody>
      </p:sp>
      <p:sp>
        <p:nvSpPr>
          <p:cNvPr id="7" name="Tekstvak 6">
            <a:extLst>
              <a:ext uri="{FF2B5EF4-FFF2-40B4-BE49-F238E27FC236}">
                <a16:creationId xmlns:a16="http://schemas.microsoft.com/office/drawing/2014/main" id="{78D71D10-36B2-4783-AB33-C1296B56397B}"/>
              </a:ext>
            </a:extLst>
          </p:cNvPr>
          <p:cNvSpPr txBox="1"/>
          <p:nvPr/>
        </p:nvSpPr>
        <p:spPr>
          <a:xfrm>
            <a:off x="854416" y="4092922"/>
            <a:ext cx="10483168" cy="1200329"/>
          </a:xfrm>
          <a:prstGeom prst="rect">
            <a:avLst/>
          </a:prstGeom>
          <a:noFill/>
        </p:spPr>
        <p:txBody>
          <a:bodyPr wrap="square">
            <a:spAutoFit/>
          </a:bodyPr>
          <a:lstStyle/>
          <a:p>
            <a:r>
              <a:rPr lang="nl-NL" b="0" i="0" dirty="0">
                <a:solidFill>
                  <a:srgbClr val="000000"/>
                </a:solidFill>
                <a:effectLst/>
                <a:latin typeface="flanders-sans"/>
              </a:rPr>
              <a:t>Als we 50 per 1000 wooneenheden collectief energiebesparend renoveren, leidt dit naar schatting tot een energiebesparing van 555GWh in 2030. Voor deze doelstelling tellen alleen deze energiebesparende maatregelen: dak-, zolder-, vloer-, gevelisolatie, </a:t>
            </a:r>
            <a:r>
              <a:rPr lang="nl-NL" b="0" i="0" dirty="0" err="1">
                <a:solidFill>
                  <a:srgbClr val="000000"/>
                </a:solidFill>
                <a:effectLst/>
                <a:latin typeface="flanders-sans"/>
              </a:rPr>
              <a:t>hoogrendementsbeglazing</a:t>
            </a:r>
            <a:r>
              <a:rPr lang="nl-NL" b="0" i="0" dirty="0">
                <a:solidFill>
                  <a:srgbClr val="000000"/>
                </a:solidFill>
                <a:effectLst/>
                <a:latin typeface="flanders-sans"/>
              </a:rPr>
              <a:t>, zonneboiler, ventilatiesysteem, warmtepomp en -boiler.</a:t>
            </a:r>
            <a:endParaRPr lang="nl-NL" dirty="0"/>
          </a:p>
        </p:txBody>
      </p:sp>
    </p:spTree>
    <p:extLst>
      <p:ext uri="{BB962C8B-B14F-4D97-AF65-F5344CB8AC3E}">
        <p14:creationId xmlns:p14="http://schemas.microsoft.com/office/powerpoint/2010/main" val="63277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A2ED8-7FFD-6EA1-E06C-B56C3AD1C1E5}"/>
              </a:ext>
            </a:extLst>
          </p:cNvPr>
          <p:cNvSpPr>
            <a:spLocks noGrp="1"/>
          </p:cNvSpPr>
          <p:nvPr>
            <p:ph type="title"/>
          </p:nvPr>
        </p:nvSpPr>
        <p:spPr/>
        <p:txBody>
          <a:bodyPr/>
          <a:lstStyle/>
          <a:p>
            <a:r>
              <a:rPr lang="nl-NL" dirty="0"/>
              <a:t>Lokaal energie en klimaatpact (LEKP)</a:t>
            </a:r>
            <a:endParaRPr lang="nl-BE" dirty="0"/>
          </a:p>
        </p:txBody>
      </p:sp>
      <p:graphicFrame>
        <p:nvGraphicFramePr>
          <p:cNvPr id="5" name="Table 4">
            <a:extLst>
              <a:ext uri="{FF2B5EF4-FFF2-40B4-BE49-F238E27FC236}">
                <a16:creationId xmlns:a16="http://schemas.microsoft.com/office/drawing/2014/main" id="{3F234ED6-57AF-7E9A-7183-3F4F21F82EDA}"/>
              </a:ext>
            </a:extLst>
          </p:cNvPr>
          <p:cNvGraphicFramePr/>
          <p:nvPr>
            <p:extLst>
              <p:ext uri="{D42A27DB-BD31-4B8C-83A1-F6EECF244321}">
                <p14:modId xmlns:p14="http://schemas.microsoft.com/office/powerpoint/2010/main" val="1602364160"/>
              </p:ext>
            </p:extLst>
          </p:nvPr>
        </p:nvGraphicFramePr>
        <p:xfrm>
          <a:off x="889518" y="2689694"/>
          <a:ext cx="10412964" cy="2233125"/>
        </p:xfrm>
        <a:graphic>
          <a:graphicData uri="http://schemas.openxmlformats.org/drawingml/2006/table">
            <a:tbl>
              <a:tblPr firstRow="1" bandRow="1">
                <a:tableStyleId>{5940675A-B579-460E-94D1-54222C63F5DA}</a:tableStyleId>
              </a:tblPr>
              <a:tblGrid>
                <a:gridCol w="5918160">
                  <a:extLst>
                    <a:ext uri="{9D8B030D-6E8A-4147-A177-3AD203B41FA5}">
                      <a16:colId xmlns:a16="http://schemas.microsoft.com/office/drawing/2014/main" val="20000"/>
                    </a:ext>
                  </a:extLst>
                </a:gridCol>
                <a:gridCol w="2247402">
                  <a:extLst>
                    <a:ext uri="{9D8B030D-6E8A-4147-A177-3AD203B41FA5}">
                      <a16:colId xmlns:a16="http://schemas.microsoft.com/office/drawing/2014/main" val="20001"/>
                    </a:ext>
                  </a:extLst>
                </a:gridCol>
                <a:gridCol w="2247402">
                  <a:extLst>
                    <a:ext uri="{9D8B030D-6E8A-4147-A177-3AD203B41FA5}">
                      <a16:colId xmlns:a16="http://schemas.microsoft.com/office/drawing/2014/main" val="20002"/>
                    </a:ext>
                  </a:extLst>
                </a:gridCol>
              </a:tblGrid>
              <a:tr h="446625">
                <a:tc>
                  <a:txBody>
                    <a:bodyPr/>
                    <a:lstStyle/>
                    <a:p>
                      <a:pPr indent="0">
                        <a:buNone/>
                      </a:pPr>
                      <a:r>
                        <a:rPr lang="en-US" sz="1600" b="0" dirty="0" err="1">
                          <a:latin typeface="FlandersArtSans-Medium" panose="00000600000000000000" charset="0"/>
                          <a:cs typeface="FlandersArtSans-Medium" panose="00000600000000000000" charset="0"/>
                        </a:rPr>
                        <a:t>Doelstelling</a:t>
                      </a:r>
                      <a:endParaRPr lang="en-US" altLang="en-US" sz="1600" b="0" dirty="0">
                        <a:latin typeface="FlandersArtSans-Medium" panose="00000600000000000000" charset="0"/>
                        <a:ea typeface="FlandersArtSans-Medium" panose="00000600000000000000" charset="0"/>
                        <a:cs typeface="FlandersArtSans-Medium" panose="00000600000000000000" charset="0"/>
                      </a:endParaRPr>
                    </a:p>
                  </a:txBody>
                  <a:tcPr marL="68580" marR="68580" marT="0" marB="0" anchor="ctr">
                    <a:lnL w="12700" cap="flat" cmpd="sng">
                      <a:solidFill>
                        <a:srgbClr val="F0D70F"/>
                      </a:solidFill>
                      <a:prstDash val="solid"/>
                      <a:headEnd type="none" w="med" len="med"/>
                      <a:tailEnd type="none" w="med" len="med"/>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0D70F"/>
                    </a:solidFill>
                  </a:tcPr>
                </a:tc>
                <a:tc>
                  <a:txBody>
                    <a:bodyPr/>
                    <a:lstStyle/>
                    <a:p>
                      <a:pPr indent="0" algn="ctr">
                        <a:buNone/>
                      </a:pPr>
                      <a:r>
                        <a:rPr lang="en-US" sz="1600" b="0" dirty="0">
                          <a:latin typeface="FlandersArtSans-Medium" panose="00000600000000000000" charset="0"/>
                          <a:cs typeface="FlandersArtSans-Medium" panose="00000600000000000000" charset="0"/>
                        </a:rPr>
                        <a:t>Riemst</a:t>
                      </a:r>
                      <a:endParaRPr lang="en-US" altLang="en-US" sz="1600" b="0" dirty="0">
                        <a:latin typeface="FlandersArtSans-Medium" panose="00000600000000000000" charset="0"/>
                        <a:ea typeface="FlandersArtSans-Medium" panose="00000600000000000000" charset="0"/>
                        <a:cs typeface="FlandersArtSans-Medium" panose="00000600000000000000" charset="0"/>
                      </a:endParaRPr>
                    </a:p>
                  </a:txBody>
                  <a:tcPr marL="68580" marR="68580" marT="0" marB="0" anchor="ctr">
                    <a:lnL>
                      <a:noFill/>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0D70F"/>
                    </a:solidFill>
                  </a:tcPr>
                </a:tc>
                <a:tc>
                  <a:txBody>
                    <a:bodyPr/>
                    <a:lstStyle/>
                    <a:p>
                      <a:pPr indent="0" algn="ctr">
                        <a:buNone/>
                      </a:pPr>
                      <a:r>
                        <a:rPr lang="en-US" sz="1600" b="0">
                          <a:latin typeface="FlandersArtSans-Medium" panose="00000600000000000000" charset="0"/>
                          <a:cs typeface="FlandersArtSans-Medium" panose="00000600000000000000" charset="0"/>
                        </a:rPr>
                        <a:t>Vlaams Gewest</a:t>
                      </a:r>
                      <a:endParaRPr lang="en-US" altLang="en-US" sz="1600" b="0">
                        <a:latin typeface="FlandersArtSans-Medium" panose="00000600000000000000" charset="0"/>
                        <a:ea typeface="FlandersArtSans-Medium" panose="00000600000000000000" charset="0"/>
                        <a:cs typeface="FlandersArtSans-Medium" panose="00000600000000000000" charset="0"/>
                      </a:endParaRPr>
                    </a:p>
                  </a:txBody>
                  <a:tcPr marL="68580" marR="68580" marT="0" marB="0" anchor="ctr">
                    <a:lnL>
                      <a:noFill/>
                    </a:lnL>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0D70F"/>
                    </a:solidFill>
                  </a:tcPr>
                </a:tc>
                <a:extLst>
                  <a:ext uri="{0D108BD9-81ED-4DB2-BD59-A6C34878D82A}">
                    <a16:rowId xmlns:a16="http://schemas.microsoft.com/office/drawing/2014/main" val="10000"/>
                  </a:ext>
                </a:extLst>
              </a:tr>
              <a:tr h="446625">
                <a:tc gridSpan="3">
                  <a:txBody>
                    <a:bodyPr/>
                    <a:lstStyle/>
                    <a:p>
                      <a:pPr indent="0">
                        <a:buNone/>
                      </a:pPr>
                      <a:r>
                        <a:rPr lang="en-US" sz="1600" b="1">
                          <a:latin typeface="FlandersArtSans-Medium" panose="00000600000000000000" charset="0"/>
                          <a:cs typeface="FlandersArtSans-Medium" panose="00000600000000000000" charset="0"/>
                        </a:rPr>
                        <a:t>1 coöperatief/participatief hernieuwbaar energieproject per 500 inwoners tegen 2030</a:t>
                      </a:r>
                      <a:endParaRPr lang="en-US" altLang="en-US" sz="1600" b="1">
                        <a:latin typeface="FlandersArtSans-Medium" panose="00000600000000000000" charset="0"/>
                        <a:ea typeface="FlandersArtSans-Medium" panose="00000600000000000000" charset="0"/>
                        <a:cs typeface="FlandersArtSans-Medium" panose="00000600000000000000" charset="0"/>
                      </a:endParaRPr>
                    </a:p>
                  </a:txBody>
                  <a:tcPr marL="68580" marR="68580" marT="0" marB="0">
                    <a:lnL w="12700" cap="flat" cmpd="sng">
                      <a:solidFill>
                        <a:srgbClr val="F0D70F"/>
                      </a:solidFill>
                      <a:prstDash val="solid"/>
                      <a:headEnd type="none" w="med" len="med"/>
                      <a:tailEnd type="none" w="med" len="med"/>
                    </a:lnL>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solidFill>
                      <a:srgbClr val="FEF2CC"/>
                    </a:solidFill>
                  </a:tcPr>
                </a:tc>
                <a:tc hMerge="1">
                  <a:txBody>
                    <a:bodyPr/>
                    <a:lstStyle/>
                    <a:p>
                      <a:endParaRPr lang="nl-BE"/>
                    </a:p>
                  </a:txBody>
                  <a:tcP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tcPr>
                </a:tc>
                <a:tc hMerge="1">
                  <a:txBody>
                    <a:bodyPr/>
                    <a:lstStyle/>
                    <a:p>
                      <a:endParaRPr lang="nl-BE"/>
                    </a:p>
                  </a:txBody>
                  <a:tcPr>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tcPr>
                </a:tc>
                <a:extLst>
                  <a:ext uri="{0D108BD9-81ED-4DB2-BD59-A6C34878D82A}">
                    <a16:rowId xmlns:a16="http://schemas.microsoft.com/office/drawing/2014/main" val="10001"/>
                  </a:ext>
                </a:extLst>
              </a:tr>
              <a:tr h="446625">
                <a:tc>
                  <a:txBody>
                    <a:bodyPr/>
                    <a:lstStyle/>
                    <a:p>
                      <a:pPr indent="0">
                        <a:buNone/>
                      </a:pPr>
                      <a:r>
                        <a:rPr lang="en-US" sz="1600" b="0">
                          <a:latin typeface="FlandersArtSans-Regular" panose="00000500000000000000" pitchFamily="2" charset="0"/>
                          <a:cs typeface="FlandersArtSans-Regular" panose="00000500000000000000" pitchFamily="2" charset="0"/>
                        </a:rPr>
                        <a:t>Cijfers volgen van zodra (meer) data beschikbaar komt</a:t>
                      </a:r>
                      <a:endParaRPr lang="en-US" altLang="en-US" sz="1600" b="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w="12700" cap="flat" cmpd="sng">
                      <a:solidFill>
                        <a:srgbClr val="F0D70F"/>
                      </a:solidFill>
                      <a:prstDash val="solid"/>
                      <a:headEnd type="none" w="med" len="med"/>
                      <a:tailEnd type="none" w="med" len="med"/>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tc>
                  <a:txBody>
                    <a:bodyPr/>
                    <a:lstStyle/>
                    <a:p>
                      <a:pPr indent="0" algn="ctr">
                        <a:buNone/>
                      </a:pPr>
                      <a:r>
                        <a:rPr lang="en-US" sz="1600" b="0">
                          <a:latin typeface="FlandersArtSans-Regular" panose="00000500000000000000" pitchFamily="2" charset="0"/>
                          <a:cs typeface="FlandersArtSans-Regular" panose="00000500000000000000" pitchFamily="2" charset="0"/>
                        </a:rPr>
                        <a:t> </a:t>
                      </a:r>
                      <a:endParaRPr lang="en-US" altLang="en-US" sz="1600" b="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a:noFill/>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tc>
                  <a:txBody>
                    <a:bodyPr/>
                    <a:lstStyle/>
                    <a:p>
                      <a:pPr indent="0" algn="ctr">
                        <a:buNone/>
                      </a:pPr>
                      <a:r>
                        <a:rPr lang="en-US" sz="1600" b="0">
                          <a:latin typeface="FlandersArtSans-Regular" panose="00000500000000000000" pitchFamily="2" charset="0"/>
                          <a:cs typeface="FlandersArtSans-Regular" panose="00000500000000000000" pitchFamily="2" charset="0"/>
                        </a:rPr>
                        <a:t> </a:t>
                      </a:r>
                      <a:endParaRPr lang="en-US" altLang="en-US" sz="1600" b="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a:noFill/>
                    </a:lnL>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3250">
                <a:tc>
                  <a:txBody>
                    <a:bodyPr/>
                    <a:lstStyle/>
                    <a:p>
                      <a:pPr indent="0">
                        <a:buNone/>
                      </a:pPr>
                      <a:r>
                        <a:rPr lang="en-US" sz="1600" b="0" dirty="0" err="1">
                          <a:latin typeface="FlandersArtSans-Regular" panose="00000500000000000000" pitchFamily="2" charset="0"/>
                          <a:cs typeface="FlandersArtSans-Regular" panose="00000500000000000000" pitchFamily="2" charset="0"/>
                        </a:rPr>
                        <a:t>Coöperatief</a:t>
                      </a:r>
                      <a:r>
                        <a:rPr lang="en-US" sz="1600" b="0" dirty="0">
                          <a:latin typeface="FlandersArtSans-Regular" panose="00000500000000000000" pitchFamily="2" charset="0"/>
                          <a:cs typeface="FlandersArtSans-Regular" panose="00000500000000000000" pitchFamily="2" charset="0"/>
                        </a:rPr>
                        <a:t>/</a:t>
                      </a:r>
                      <a:r>
                        <a:rPr lang="en-US" sz="1600" b="0" dirty="0" err="1">
                          <a:latin typeface="FlandersArtSans-Regular" panose="00000500000000000000" pitchFamily="2" charset="0"/>
                          <a:cs typeface="FlandersArtSans-Regular" panose="00000500000000000000" pitchFamily="2" charset="0"/>
                        </a:rPr>
                        <a:t>participatief</a:t>
                      </a:r>
                      <a:r>
                        <a:rPr lang="en-US" sz="1600" b="0" dirty="0">
                          <a:latin typeface="FlandersArtSans-Regular" panose="00000500000000000000" pitchFamily="2" charset="0"/>
                          <a:cs typeface="FlandersArtSans-Regular" panose="00000500000000000000" pitchFamily="2" charset="0"/>
                        </a:rPr>
                        <a:t> </a:t>
                      </a:r>
                      <a:r>
                        <a:rPr lang="en-US" sz="1600" b="0" dirty="0" err="1">
                          <a:latin typeface="FlandersArtSans-Regular" panose="00000500000000000000" pitchFamily="2" charset="0"/>
                          <a:cs typeface="FlandersArtSans-Regular" panose="00000500000000000000" pitchFamily="2" charset="0"/>
                        </a:rPr>
                        <a:t>hernieuwbaar</a:t>
                      </a:r>
                      <a:r>
                        <a:rPr lang="en-US" sz="1600" b="0" dirty="0">
                          <a:latin typeface="FlandersArtSans-Regular" panose="00000500000000000000" pitchFamily="2" charset="0"/>
                          <a:cs typeface="FlandersArtSans-Regular" panose="00000500000000000000" pitchFamily="2" charset="0"/>
                        </a:rPr>
                        <a:t> </a:t>
                      </a:r>
                      <a:r>
                        <a:rPr lang="en-US" sz="1600" b="0" dirty="0" err="1">
                          <a:latin typeface="FlandersArtSans-Regular" panose="00000500000000000000" pitchFamily="2" charset="0"/>
                          <a:cs typeface="FlandersArtSans-Regular" panose="00000500000000000000" pitchFamily="2" charset="0"/>
                        </a:rPr>
                        <a:t>energieproject</a:t>
                      </a:r>
                      <a:r>
                        <a:rPr lang="en-US" sz="1600" b="0" dirty="0">
                          <a:latin typeface="FlandersArtSans-Regular" panose="00000500000000000000" pitchFamily="2" charset="0"/>
                          <a:cs typeface="FlandersArtSans-Regular" panose="00000500000000000000" pitchFamily="2" charset="0"/>
                        </a:rPr>
                        <a:t> per 500 </a:t>
                      </a:r>
                      <a:r>
                        <a:rPr lang="en-US" sz="1600" b="0" dirty="0" err="1">
                          <a:latin typeface="FlandersArtSans-Regular" panose="00000500000000000000" pitchFamily="2" charset="0"/>
                          <a:cs typeface="FlandersArtSans-Regular" panose="00000500000000000000" pitchFamily="2" charset="0"/>
                        </a:rPr>
                        <a:t>inwoners</a:t>
                      </a:r>
                      <a:r>
                        <a:rPr lang="en-US" sz="1600" b="0" dirty="0">
                          <a:latin typeface="FlandersArtSans-Regular" panose="00000500000000000000" pitchFamily="2" charset="0"/>
                          <a:cs typeface="FlandersArtSans-Regular" panose="00000500000000000000" pitchFamily="2" charset="0"/>
                        </a:rPr>
                        <a:t> </a:t>
                      </a:r>
                      <a:r>
                        <a:rPr lang="en-US" sz="1600" b="0" dirty="0" err="1">
                          <a:latin typeface="FlandersArtSans-Regular" panose="00000500000000000000" pitchFamily="2" charset="0"/>
                          <a:cs typeface="FlandersArtSans-Regular" panose="00000500000000000000" pitchFamily="2" charset="0"/>
                        </a:rPr>
                        <a:t>tegen</a:t>
                      </a:r>
                      <a:r>
                        <a:rPr lang="en-US" sz="1600" b="0" dirty="0">
                          <a:latin typeface="FlandersArtSans-Regular" panose="00000500000000000000" pitchFamily="2" charset="0"/>
                          <a:cs typeface="FlandersArtSans-Regular" panose="00000500000000000000" pitchFamily="2" charset="0"/>
                        </a:rPr>
                        <a:t> 2030</a:t>
                      </a:r>
                      <a:endParaRPr lang="en-US" altLang="en-US" sz="1600" b="0" dirty="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w="12700" cap="flat" cmpd="sng">
                      <a:solidFill>
                        <a:srgbClr val="F0D70F"/>
                      </a:solidFill>
                      <a:prstDash val="solid"/>
                      <a:headEnd type="none" w="med" len="med"/>
                      <a:tailEnd type="none" w="med" len="med"/>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tc>
                  <a:txBody>
                    <a:bodyPr/>
                    <a:lstStyle/>
                    <a:p>
                      <a:pPr indent="0" algn="ctr">
                        <a:buNone/>
                      </a:pPr>
                      <a:r>
                        <a:rPr lang="en-US" sz="1600" b="0">
                          <a:latin typeface="FlandersArtSans-Regular" panose="00000500000000000000" pitchFamily="2" charset="0"/>
                          <a:cs typeface="FlandersArtSans-Regular" panose="00000500000000000000" pitchFamily="2" charset="0"/>
                        </a:rPr>
                        <a:t>33</a:t>
                      </a:r>
                      <a:endParaRPr lang="en-US" altLang="en-US" sz="1600" b="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a:noFill/>
                    </a:lnL>
                    <a:lnR>
                      <a:noFill/>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tc>
                  <a:txBody>
                    <a:bodyPr/>
                    <a:lstStyle/>
                    <a:p>
                      <a:pPr indent="0" algn="ctr">
                        <a:buNone/>
                      </a:pPr>
                      <a:r>
                        <a:rPr lang="en-US" sz="1600" b="0" dirty="0">
                          <a:latin typeface="FlandersArtSans-Regular" panose="00000500000000000000" pitchFamily="2" charset="0"/>
                          <a:cs typeface="FlandersArtSans-Regular" panose="00000500000000000000" pitchFamily="2" charset="0"/>
                        </a:rPr>
                        <a:t>13.200</a:t>
                      </a:r>
                      <a:endParaRPr lang="en-US" altLang="en-US" sz="1600" b="0" dirty="0">
                        <a:latin typeface="FlandersArtSans-Regular" panose="00000500000000000000" pitchFamily="2" charset="0"/>
                        <a:ea typeface="FlandersArtSans-Regular" panose="00000500000000000000" pitchFamily="2" charset="0"/>
                        <a:cs typeface="FlandersArtSans-Regular" panose="00000500000000000000" pitchFamily="2" charset="0"/>
                      </a:endParaRPr>
                    </a:p>
                  </a:txBody>
                  <a:tcPr marL="68580" marR="68580" marT="0" marB="0">
                    <a:lnL>
                      <a:noFill/>
                    </a:lnL>
                    <a:lnR w="12700" cap="flat" cmpd="sng">
                      <a:solidFill>
                        <a:srgbClr val="F0D70F"/>
                      </a:solidFill>
                      <a:prstDash val="solid"/>
                      <a:headEnd type="none" w="med" len="med"/>
                      <a:tailEnd type="none" w="med" len="med"/>
                    </a:lnR>
                    <a:lnT w="12700" cap="flat" cmpd="sng">
                      <a:solidFill>
                        <a:srgbClr val="F0D70F"/>
                      </a:solidFill>
                      <a:prstDash val="solid"/>
                      <a:headEnd type="none" w="med" len="med"/>
                      <a:tailEnd type="none" w="med" len="med"/>
                    </a:lnT>
                    <a:lnB w="12700" cap="flat" cmpd="sng">
                      <a:solidFill>
                        <a:srgbClr val="F0D70F"/>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Tijdelijke aanduiding voor inhoud 6">
            <a:extLst>
              <a:ext uri="{FF2B5EF4-FFF2-40B4-BE49-F238E27FC236}">
                <a16:creationId xmlns:a16="http://schemas.microsoft.com/office/drawing/2014/main" id="{E9B00294-647B-2817-BEF6-B14C8A973D93}"/>
              </a:ext>
            </a:extLst>
          </p:cNvPr>
          <p:cNvSpPr>
            <a:spLocks noGrp="1"/>
          </p:cNvSpPr>
          <p:nvPr>
            <p:ph idx="1"/>
          </p:nvPr>
        </p:nvSpPr>
        <p:spPr>
          <a:xfrm>
            <a:off x="838200" y="2232429"/>
            <a:ext cx="10296331" cy="457265"/>
          </a:xfrm>
        </p:spPr>
        <p:txBody>
          <a:bodyPr>
            <a:normAutofit/>
          </a:bodyPr>
          <a:lstStyle/>
          <a:p>
            <a:pPr marL="0" indent="0">
              <a:buNone/>
            </a:pPr>
            <a:r>
              <a:rPr lang="nl-NL" sz="1800" b="1" dirty="0" err="1"/>
              <a:t>Één</a:t>
            </a:r>
            <a:r>
              <a:rPr lang="nl-NL" sz="1800" b="1" dirty="0"/>
              <a:t> coöperatief/participatief hernieuwbaar energieproject per 500 inwoners (Riemst = 33) </a:t>
            </a:r>
            <a:endParaRPr lang="nl-BE" sz="1800" b="1" dirty="0"/>
          </a:p>
        </p:txBody>
      </p:sp>
      <p:sp>
        <p:nvSpPr>
          <p:cNvPr id="3" name="Tekstvak 2">
            <a:extLst>
              <a:ext uri="{FF2B5EF4-FFF2-40B4-BE49-F238E27FC236}">
                <a16:creationId xmlns:a16="http://schemas.microsoft.com/office/drawing/2014/main" id="{3C91A24E-0C42-8360-5FC1-54A5CB1CC627}"/>
              </a:ext>
            </a:extLst>
          </p:cNvPr>
          <p:cNvSpPr txBox="1"/>
          <p:nvPr/>
        </p:nvSpPr>
        <p:spPr>
          <a:xfrm>
            <a:off x="838200" y="4998495"/>
            <a:ext cx="8671810" cy="1200329"/>
          </a:xfrm>
          <a:prstGeom prst="rect">
            <a:avLst/>
          </a:prstGeom>
          <a:noFill/>
        </p:spPr>
        <p:txBody>
          <a:bodyPr wrap="square" rtlCol="0">
            <a:spAutoFit/>
          </a:bodyPr>
          <a:lstStyle/>
          <a:p>
            <a:r>
              <a:rPr lang="nl-NL" b="1" dirty="0"/>
              <a:t>Situatie Riemst</a:t>
            </a:r>
          </a:p>
          <a:p>
            <a:pPr marL="285750" indent="-285750">
              <a:buFont typeface="Arial" panose="020B0604020202020204" pitchFamily="34" charset="0"/>
              <a:buChar char="•"/>
            </a:pPr>
            <a:r>
              <a:rPr lang="nl-NL" dirty="0"/>
              <a:t>Riemst doet onderzoekt naar energiedelen</a:t>
            </a:r>
            <a:endParaRPr lang="nl-BE" sz="1800"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nl-BE" sz="1800" dirty="0">
                <a:effectLst/>
                <a:latin typeface="Calibri" panose="020F0502020204030204" pitchFamily="34" charset="0"/>
                <a:ea typeface="Times New Roman" panose="02020603050405020304" pitchFamily="18" charset="0"/>
              </a:rPr>
              <a:t>Hernieuwbaar energieproject: PV-installatie sporthal </a:t>
            </a:r>
            <a:r>
              <a:rPr lang="nl-BE" sz="1800" dirty="0" err="1">
                <a:effectLst/>
                <a:latin typeface="Calibri" panose="020F0502020204030204" pitchFamily="34" charset="0"/>
                <a:ea typeface="Times New Roman" panose="02020603050405020304" pitchFamily="18" charset="0"/>
              </a:rPr>
              <a:t>Herderen</a:t>
            </a:r>
            <a:r>
              <a:rPr lang="nl-BE" sz="1800" dirty="0">
                <a:effectLst/>
                <a:latin typeface="Calibri" panose="020F0502020204030204" pitchFamily="34" charset="0"/>
                <a:ea typeface="Times New Roman" panose="02020603050405020304" pitchFamily="18" charset="0"/>
              </a:rPr>
              <a:t> met mogelijkheid tot energiedelen</a:t>
            </a:r>
          </a:p>
        </p:txBody>
      </p:sp>
    </p:spTree>
    <p:extLst>
      <p:ext uri="{BB962C8B-B14F-4D97-AF65-F5344CB8AC3E}">
        <p14:creationId xmlns:p14="http://schemas.microsoft.com/office/powerpoint/2010/main" val="528597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Riemst">
      <a:dk1>
        <a:srgbClr val="000000"/>
      </a:dk1>
      <a:lt1>
        <a:srgbClr val="000000"/>
      </a:lt1>
      <a:dk2>
        <a:srgbClr val="FEFFFF"/>
      </a:dk2>
      <a:lt2>
        <a:srgbClr val="FEFFFF"/>
      </a:lt2>
      <a:accent1>
        <a:srgbClr val="8DA318"/>
      </a:accent1>
      <a:accent2>
        <a:srgbClr val="BDCC0D"/>
      </a:accent2>
      <a:accent3>
        <a:srgbClr val="A5A5A5"/>
      </a:accent3>
      <a:accent4>
        <a:srgbClr val="000000"/>
      </a:accent4>
      <a:accent5>
        <a:srgbClr val="FFFFFF"/>
      </a:accent5>
      <a:accent6>
        <a:srgbClr val="6F8A17"/>
      </a:accent6>
      <a:hlink>
        <a:srgbClr val="9DAF1E"/>
      </a:hlink>
      <a:folHlink>
        <a:srgbClr val="8DA318"/>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4456</TotalTime>
  <Words>893</Words>
  <Application>Microsoft Office PowerPoint</Application>
  <PresentationFormat>Breedbeeld</PresentationFormat>
  <Paragraphs>131</Paragraphs>
  <Slides>23</Slides>
  <Notes>13</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23</vt:i4>
      </vt:variant>
    </vt:vector>
  </HeadingPairs>
  <TitlesOfParts>
    <vt:vector size="34" baseType="lpstr">
      <vt:lpstr>Arial</vt:lpstr>
      <vt:lpstr>Calibri</vt:lpstr>
      <vt:lpstr>Calibri Light</vt:lpstr>
      <vt:lpstr>FlandersArtSans-Medium</vt:lpstr>
      <vt:lpstr>FlandersArtSans-Regular</vt:lpstr>
      <vt:lpstr>flanders-sans</vt:lpstr>
      <vt:lpstr>Source Sans Pro</vt:lpstr>
      <vt:lpstr>Source Sans Pro Black</vt:lpstr>
      <vt:lpstr>Trebuchet MS</vt:lpstr>
      <vt:lpstr>Office Theme</vt:lpstr>
      <vt:lpstr>Kantoorthema</vt:lpstr>
      <vt:lpstr>Toelichting Lokaal Energie en Klimaatpact </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Lokaal energie en klimaatpact (LEKP)</vt:lpstr>
      <vt:lpstr>Burgemeestersconvenant</vt:lpstr>
      <vt:lpstr>VerLEDing (1/2)</vt:lpstr>
      <vt:lpstr>VerLEDing (2/2)</vt:lpstr>
      <vt:lpstr>Energiebesparing lokaal patrimonium (1/2)</vt:lpstr>
      <vt:lpstr>Energiebesparing lokaal patrimonium (2/2)</vt:lpstr>
      <vt:lpstr>Reductie CO2-uitstoot lokaal patrimonium</vt:lpstr>
      <vt:lpstr>Relevante weblinks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Jenna Krouwel</cp:lastModifiedBy>
  <cp:revision>190</cp:revision>
  <dcterms:created xsi:type="dcterms:W3CDTF">2018-03-05T09:17:32Z</dcterms:created>
  <dcterms:modified xsi:type="dcterms:W3CDTF">2022-11-15T10:18:25Z</dcterms:modified>
</cp:coreProperties>
</file>